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notesSlides/notesSlide18.xml" ContentType="application/vnd.openxmlformats-officedocument.presentationml.notesSlide+xml"/>
  <Override PartName="/ppt/charts/chart25.xml" ContentType="application/vnd.openxmlformats-officedocument.drawingml.chart+xml"/>
  <Override PartName="/ppt/notesSlides/notesSlide19.xml" ContentType="application/vnd.openxmlformats-officedocument.presentationml.notesSlide+xml"/>
  <Override PartName="/ppt/charts/chart26.xml" ContentType="application/vnd.openxmlformats-officedocument.drawingml.chart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2" r:id="rId3"/>
    <p:sldId id="297" r:id="rId4"/>
    <p:sldId id="300" r:id="rId5"/>
    <p:sldId id="328" r:id="rId6"/>
    <p:sldId id="316" r:id="rId7"/>
    <p:sldId id="327" r:id="rId8"/>
    <p:sldId id="305" r:id="rId9"/>
    <p:sldId id="306" r:id="rId10"/>
    <p:sldId id="307" r:id="rId11"/>
    <p:sldId id="301" r:id="rId12"/>
    <p:sldId id="290" r:id="rId13"/>
    <p:sldId id="329" r:id="rId14"/>
    <p:sldId id="292" r:id="rId15"/>
    <p:sldId id="330" r:id="rId16"/>
    <p:sldId id="308" r:id="rId17"/>
    <p:sldId id="317" r:id="rId18"/>
    <p:sldId id="318" r:id="rId19"/>
    <p:sldId id="320" r:id="rId20"/>
    <p:sldId id="326" r:id="rId21"/>
    <p:sldId id="296" r:id="rId22"/>
    <p:sldId id="325" r:id="rId23"/>
    <p:sldId id="299" r:id="rId24"/>
    <p:sldId id="322" r:id="rId25"/>
    <p:sldId id="323" r:id="rId26"/>
    <p:sldId id="312" r:id="rId27"/>
    <p:sldId id="324" r:id="rId28"/>
    <p:sldId id="332" r:id="rId29"/>
    <p:sldId id="314" r:id="rId30"/>
    <p:sldId id="294" r:id="rId31"/>
    <p:sldId id="276" r:id="rId3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Елена Федорова" initials="ЕФ" lastIdx="1" clrIdx="1">
    <p:extLst>
      <p:ext uri="{19B8F6BF-5375-455C-9EA6-DF929625EA0E}">
        <p15:presenceInfo xmlns:p15="http://schemas.microsoft.com/office/powerpoint/2012/main" userId="8fd0ed801c16f3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80808"/>
    <a:srgbClr val="E66C75"/>
    <a:srgbClr val="FF99FF"/>
    <a:srgbClr val="4C59D2"/>
    <a:srgbClr val="DE8848"/>
    <a:srgbClr val="85BA54"/>
    <a:srgbClr val="6942D6"/>
    <a:srgbClr val="B9CEE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2789" autoAdjust="0"/>
  </p:normalViewPr>
  <p:slideViewPr>
    <p:cSldViewPr>
      <p:cViewPr varScale="1">
        <p:scale>
          <a:sx n="111" d="100"/>
          <a:sy n="111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7709568691088"/>
          <c:y val="3.3804016555982912E-2"/>
          <c:w val="0.75160043848698743"/>
          <c:h val="0.932391966888034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plosion val="9"/>
            <c:spPr>
              <a:solidFill>
                <a:srgbClr val="FFC00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60-432E-A6D7-1E29AB0F295D}"/>
              </c:ext>
            </c:extLst>
          </c:dPt>
          <c:dPt>
            <c:idx val="1"/>
            <c:bubble3D val="0"/>
            <c:spPr>
              <a:solidFill>
                <a:schemeClr val="accent2">
                  <a:alpha val="91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F60-432E-A6D7-1E29AB0F295D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719.7</c:v>
                </c:pt>
                <c:pt idx="1">
                  <c:v>1593.2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0-432E-A6D7-1E29AB0F2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</c:rich>
      </c:tx>
      <c:layout>
        <c:manualLayout>
          <c:xMode val="edge"/>
          <c:yMode val="edge"/>
          <c:x val="0.37709562796818485"/>
          <c:y val="1.392389149743598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5.5935162401574735E-2"/>
          <c:y val="0.10012517838796896"/>
          <c:w val="0.90343983759842617"/>
          <c:h val="0.87103488736251999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gradFill flip="none" rotWithShape="1">
              <a:gsLst>
                <a:gs pos="90501">
                  <a:srgbClr val="C00000"/>
                </a:gs>
                <a:gs pos="77000">
                  <a:schemeClr val="accent5">
                    <a:lumMod val="60000"/>
                    <a:lumOff val="40000"/>
                  </a:schemeClr>
                </a:gs>
                <a:gs pos="63000">
                  <a:schemeClr val="accent2"/>
                </a:gs>
                <a:gs pos="4000">
                  <a:schemeClr val="accent4">
                    <a:lumMod val="40000"/>
                    <a:lumOff val="60000"/>
                  </a:schemeClr>
                </a:gs>
                <a:gs pos="48000">
                  <a:schemeClr val="accent2">
                    <a:lumMod val="40000"/>
                    <a:lumOff val="60000"/>
                  </a:schemeClr>
                </a:gs>
                <a:gs pos="25010">
                  <a:srgbClr val="FFFFFF"/>
                </a:gs>
                <a:gs pos="10150">
                  <a:srgbClr val="FFFFFF"/>
                </a:gs>
                <a:gs pos="0">
                  <a:schemeClr val="accent4">
                    <a:lumMod val="0"/>
                    <a:lumOff val="100000"/>
                  </a:schemeClr>
                </a:gs>
                <a:gs pos="20000">
                  <a:schemeClr val="accent4">
                    <a:lumMod val="0"/>
                    <a:lumOff val="10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28575">
              <a:solidFill>
                <a:schemeClr val="tx1"/>
              </a:solidFill>
            </a:ln>
            <a:effectLst>
              <a:softEdge rad="0"/>
            </a:effectLst>
            <a:sp3d contourW="28575"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5.4121962777726636E-3"/>
                  <c:y val="-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B3-411F-BB18-0ACF1890C0AA}"/>
                </c:ext>
              </c:extLst>
            </c:dLbl>
            <c:dLbl>
              <c:idx val="1"/>
              <c:layout>
                <c:manualLayout>
                  <c:x val="2.7060981388863318E-3"/>
                  <c:y val="-6.8638206865903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8C-450B-98DC-3C51B3882D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Лист1!$B$2:$B$3</c:f>
              <c:numCache>
                <c:formatCode>General</c:formatCode>
                <c:ptCount val="2"/>
                <c:pt idx="0">
                  <c:v>32.200000000000003</c:v>
                </c:pt>
                <c:pt idx="1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CC-46E5-85E6-8BDAD2D2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gapDepth val="190"/>
        <c:shape val="cylinder"/>
        <c:axId val="114452352"/>
        <c:axId val="114453888"/>
        <c:axId val="0"/>
      </c:bar3DChart>
      <c:catAx>
        <c:axId val="114452352"/>
        <c:scaling>
          <c:orientation val="minMax"/>
        </c:scaling>
        <c:delete val="1"/>
        <c:axPos val="b"/>
        <c:majorTickMark val="out"/>
        <c:minorTickMark val="none"/>
        <c:tickLblPos val="none"/>
        <c:crossAx val="114453888"/>
        <c:crosses val="autoZero"/>
        <c:auto val="1"/>
        <c:lblAlgn val="ctr"/>
        <c:lblOffset val="100"/>
        <c:noMultiLvlLbl val="0"/>
      </c:catAx>
      <c:valAx>
        <c:axId val="114453888"/>
        <c:scaling>
          <c:orientation val="minMax"/>
          <c:max val="15"/>
          <c:min val="1"/>
        </c:scaling>
        <c:delete val="1"/>
        <c:axPos val="l"/>
        <c:numFmt formatCode="General" sourceLinked="1"/>
        <c:majorTickMark val="out"/>
        <c:minorTickMark val="none"/>
        <c:tickLblPos val="none"/>
        <c:crossAx val="11445235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862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862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3.5513614047568566E-2"/>
          <c:y val="9.7726070562276862E-2"/>
          <c:w val="0.90343983759842617"/>
          <c:h val="0.87103488736251999"/>
        </c:manualLayout>
      </c:layout>
      <c:bar3DChart>
        <c:barDir val="col"/>
        <c:grouping val="stacked"/>
        <c:varyColors val="1"/>
        <c:ser>
          <c:idx val="1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gradFill>
              <a:gsLst>
                <a:gs pos="48000">
                  <a:schemeClr val="tx1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72000">
                  <a:schemeClr val="bg2">
                    <a:lumMod val="20000"/>
                    <a:lumOff val="80000"/>
                  </a:schemeClr>
                </a:gs>
              </a:gsLst>
              <a:path path="circle">
                <a:fillToRect l="50000" t="-80000" r="50000" b="180000"/>
              </a:path>
            </a:gradFill>
            <a:ln w="2857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48000">
                    <a:schemeClr val="tx1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  <a:gs pos="72000">
                    <a:schemeClr val="bg2">
                      <a:lumMod val="20000"/>
                      <a:lumOff val="8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62-449C-8A4F-AE0E4B04859D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48000">
                    <a:schemeClr val="tx1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  <a:gs pos="72000">
                    <a:schemeClr val="bg2">
                      <a:lumMod val="20000"/>
                      <a:lumOff val="8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D62-449C-8A4F-AE0E4B04859D}"/>
              </c:ext>
            </c:extLst>
          </c:dPt>
          <c:dLbls>
            <c:dLbl>
              <c:idx val="0"/>
              <c:layout>
                <c:manualLayout>
                  <c:x val="1.483729854755002E-2"/>
                  <c:y val="-2.2892832813897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35629822899765"/>
                      <c:h val="7.56719648109274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D62-449C-8A4F-AE0E4B04859D}"/>
                </c:ext>
              </c:extLst>
            </c:dLbl>
            <c:dLbl>
              <c:idx val="1"/>
              <c:layout>
                <c:manualLayout>
                  <c:x val="1.3530487811374345E-2"/>
                  <c:y val="-2.1136540384401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4041154130782"/>
                      <c:h val="7.567195987232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D62-449C-8A4F-AE0E4B04859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Лист1!$B$2:$B$3</c:f>
              <c:numCache>
                <c:formatCode>0.0</c:formatCode>
                <c:ptCount val="2"/>
                <c:pt idx="0" formatCode="General">
                  <c:v>9.3000000000000007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4-4657-80F9-CA7EABAA8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gapDepth val="190"/>
        <c:shape val="cylinder"/>
        <c:axId val="114682496"/>
        <c:axId val="114684288"/>
        <c:axId val="0"/>
      </c:bar3DChart>
      <c:catAx>
        <c:axId val="114682496"/>
        <c:scaling>
          <c:orientation val="minMax"/>
        </c:scaling>
        <c:delete val="1"/>
        <c:axPos val="b"/>
        <c:majorTickMark val="out"/>
        <c:minorTickMark val="none"/>
        <c:tickLblPos val="none"/>
        <c:crossAx val="114684288"/>
        <c:crosses val="autoZero"/>
        <c:auto val="1"/>
        <c:lblAlgn val="ctr"/>
        <c:lblOffset val="100"/>
        <c:noMultiLvlLbl val="0"/>
      </c:catAx>
      <c:valAx>
        <c:axId val="114684288"/>
        <c:scaling>
          <c:orientation val="minMax"/>
          <c:max val="15"/>
          <c:min val="1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1146824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softEdge rad="1016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>
          <a:innerShdw blurRad="63500" dist="50800" dir="108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prstMaterial="dkEdge"/>
      </c:spPr>
    </c:sideWall>
    <c:backWall>
      <c:thickness val="0"/>
      <c:spPr>
        <a:noFill/>
        <a:ln w="25400">
          <a:noFill/>
        </a:ln>
        <a:effectLst>
          <a:innerShdw blurRad="63500" dist="50800" dir="108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prstMaterial="dkEdge"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5555555555555558E-3"/>
                  <c:y val="3.0936237469078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7C-4292-A69A-A10EF7ADB180}"/>
                </c:ext>
              </c:extLst>
            </c:dLbl>
            <c:dLbl>
              <c:idx val="1"/>
              <c:layout>
                <c:manualLayout>
                  <c:x val="2.0833333333333332E-2"/>
                  <c:y val="-9.8801863529479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7C-4292-A69A-A10EF7ADB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19.5</c:v>
                </c:pt>
                <c:pt idx="1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7C-4292-A69A-A10EF7ADB1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rgbClr val="C5C5FF"/>
              </a:solidFill>
            </a:ln>
            <a:effectLst/>
            <a:sp3d>
              <a:contourClr>
                <a:srgbClr val="C5C5FF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  <a:ln>
                <a:solidFill>
                  <a:srgbClr val="FFFFFF">
                    <a:lumMod val="65000"/>
                  </a:srgbClr>
                </a:solidFill>
              </a:ln>
              <a:effectLst/>
              <a:sp3d>
                <a:contourClr>
                  <a:srgbClr val="FFFFFF">
                    <a:lumMod val="65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D57C-4292-A69A-A10EF7ADB180}"/>
              </c:ext>
            </c:extLst>
          </c:dPt>
          <c:dLbls>
            <c:dLbl>
              <c:idx val="0"/>
              <c:layout>
                <c:manualLayout>
                  <c:x val="2.2222222222222223E-2"/>
                  <c:y val="-1.45151736541076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7C-4292-A69A-A10EF7ADB180}"/>
                </c:ext>
              </c:extLst>
            </c:dLbl>
            <c:dLbl>
              <c:idx val="1"/>
              <c:layout>
                <c:manualLayout>
                  <c:x val="1.1111111111111009E-2"/>
                  <c:y val="-8.33882279869605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7C-4292-A69A-A10EF7ADB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20.6</c:v>
                </c:pt>
                <c:pt idx="1">
                  <c:v>232.4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7C-4292-A69A-A10EF7ADB1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4319E-3"/>
                  <c:y val="-8.6492067332371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7C-4292-A69A-A10EF7ADB180}"/>
                </c:ext>
              </c:extLst>
            </c:dLbl>
            <c:dLbl>
              <c:idx val="1"/>
              <c:layout>
                <c:manualLayout>
                  <c:x val="1.6666666666666653E-2"/>
                  <c:y val="-1.6988029531933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7C-4292-A69A-A10EF7ADB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1.2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57C-4292-A69A-A10EF7ADB18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277777777777777E-2"/>
                  <c:y val="-6.47600841152388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7C-4292-A69A-A10EF7ADB180}"/>
                </c:ext>
              </c:extLst>
            </c:dLbl>
            <c:dLbl>
              <c:idx val="1"/>
              <c:layout>
                <c:manualLayout>
                  <c:x val="1.2499999999999987E-2"/>
                  <c:y val="-9.2701448622945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57C-4292-A69A-A10EF7ADB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</c:v>
                </c:pt>
                <c:pt idx="1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57C-4292-A69A-A10EF7ADB18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85BA5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7222222222222102E-3"/>
                  <c:y val="-3.02613269279260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57C-4292-A69A-A10EF7ADB180}"/>
                </c:ext>
              </c:extLst>
            </c:dLbl>
            <c:dLbl>
              <c:idx val="1"/>
              <c:layout>
                <c:manualLayout>
                  <c:x val="1.5277777777777765E-2"/>
                  <c:y val="-1.23097961971072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57C-4292-A69A-A10EF7ADB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6.3</c:v>
                </c:pt>
                <c:pt idx="1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57C-4292-A69A-A10EF7ADB18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rgbClr val="4C59D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333333333333211E-3"/>
                  <c:y val="-2.37853185164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BF-4C1C-8AA4-90D99255104C}"/>
                </c:ext>
              </c:extLst>
            </c:dLbl>
            <c:dLbl>
              <c:idx val="1"/>
              <c:layout>
                <c:manualLayout>
                  <c:x val="8.3333333333333332E-3"/>
                  <c:y val="-1.946071514978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F3-4746-A478-44C468A10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0.2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F3-4746-A478-44C468A107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4999296"/>
        <c:axId val="115000832"/>
        <c:axId val="0"/>
      </c:bar3DChart>
      <c:catAx>
        <c:axId val="114999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000832"/>
        <c:crosses val="autoZero"/>
        <c:auto val="0"/>
        <c:lblAlgn val="ctr"/>
        <c:lblOffset val="100"/>
        <c:noMultiLvlLbl val="0"/>
      </c:catAx>
      <c:valAx>
        <c:axId val="11500083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499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70417760280075"/>
          <c:y val="3.9971764085735446E-2"/>
          <c:w val="0.33695067804024498"/>
          <c:h val="0.8744307144908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225068557748452E-2"/>
          <c:w val="1"/>
          <c:h val="0.412753594701936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56000">
                  <a:srgbClr val="FFC000"/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9050">
              <a:solidFill>
                <a:schemeClr val="tx1"/>
              </a:solidFill>
            </a:ln>
            <a:effectLst/>
            <a:sp3d contourW="19050"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1.1243296074053478E-2"/>
                  <c:y val="-2.1897099151616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72-4D28-B308-C6D39CCAFEE6}"/>
                </c:ext>
              </c:extLst>
            </c:dLbl>
            <c:dLbl>
              <c:idx val="1"/>
              <c:layout>
                <c:manualLayout>
                  <c:x val="-6.6612655939968382E-3"/>
                  <c:y val="-1.6655416385409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72-4D28-B308-C6D39CCAFEE6}"/>
                </c:ext>
              </c:extLst>
            </c:dLbl>
            <c:dLbl>
              <c:idx val="2"/>
              <c:layout>
                <c:manualLayout>
                  <c:x val="-5.0625246786203913E-3"/>
                  <c:y val="-5.3235387253863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72-4D28-B308-C6D39CCAFEE6}"/>
                </c:ext>
              </c:extLst>
            </c:dLbl>
            <c:dLbl>
              <c:idx val="3"/>
              <c:layout>
                <c:manualLayout>
                  <c:x val="-4.2162235391495851E-3"/>
                  <c:y val="-1.9564821363041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72-4D28-B308-C6D39CCAFEE6}"/>
                </c:ext>
              </c:extLst>
            </c:dLbl>
            <c:dLbl>
              <c:idx val="4"/>
              <c:layout>
                <c:manualLayout>
                  <c:x val="1.3113743864419036E-3"/>
                  <c:y val="-1.7432192082653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72-4D28-B308-C6D39CCAFEE6}"/>
                </c:ext>
              </c:extLst>
            </c:dLbl>
            <c:dLbl>
              <c:idx val="5"/>
              <c:layout>
                <c:manualLayout>
                  <c:x val="-6.4654887564619713E-3"/>
                  <c:y val="-1.75176793212933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323221776331988E-2"/>
                      <c:h val="5.69215954536794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8C4-4F95-8B66-D7CAD40F5F1B}"/>
                </c:ext>
              </c:extLst>
            </c:dLbl>
            <c:dLbl>
              <c:idx val="6"/>
              <c:layout>
                <c:manualLayout>
                  <c:x val="-1.6864944111080343E-2"/>
                  <c:y val="-2.1897099151616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C4-4F95-8B66-D7CAD40F5F1B}"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norm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субсидий, субвенций и иных МБТ, имеющих целевое назначение, прошлых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342.8</c:v>
                </c:pt>
                <c:pt idx="1">
                  <c:v>419.3</c:v>
                </c:pt>
                <c:pt idx="2">
                  <c:v>525.70000000000005</c:v>
                </c:pt>
                <c:pt idx="3">
                  <c:v>16.899999999999999</c:v>
                </c:pt>
                <c:pt idx="4">
                  <c:v>0.6</c:v>
                </c:pt>
                <c:pt idx="5">
                  <c:v>0.09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E972-4D28-B308-C6D39CCAFE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56000">
                  <a:srgbClr val="92D050"/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rect">
                <a:fillToRect l="100000" t="100000"/>
              </a:path>
            </a:gradFill>
            <a:ln w="19050">
              <a:solidFill>
                <a:schemeClr val="tx1"/>
              </a:solidFill>
            </a:ln>
            <a:effectLst/>
            <a:sp3d contourW="19050">
              <a:contourClr>
                <a:schemeClr val="tx1"/>
              </a:contourClr>
            </a:sp3d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36000">
                    <a:srgbClr val="92D050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path path="rect">
                  <a:fillToRect l="100000" t="100000"/>
                </a:path>
              </a:gradFill>
              <a:ln w="19050">
                <a:solidFill>
                  <a:schemeClr val="tx1"/>
                </a:solidFill>
              </a:ln>
              <a:effectLst/>
              <a:sp3d contourW="190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E972-4D28-B308-C6D39CCAFEE6}"/>
              </c:ext>
            </c:extLst>
          </c:dPt>
          <c:dLbls>
            <c:dLbl>
              <c:idx val="0"/>
              <c:layout>
                <c:manualLayout>
                  <c:x val="4.2162360277700362E-3"/>
                  <c:y val="-2.408680906677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72-4D28-B308-C6D39CCAFEE6}"/>
                </c:ext>
              </c:extLst>
            </c:dLbl>
            <c:dLbl>
              <c:idx val="1"/>
              <c:layout>
                <c:manualLayout>
                  <c:x val="5.621648037026741E-3"/>
                  <c:y val="-2.408698148488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72-4D28-B308-C6D39CCAFEE6}"/>
                </c:ext>
              </c:extLst>
            </c:dLbl>
            <c:dLbl>
              <c:idx val="2"/>
              <c:layout>
                <c:manualLayout>
                  <c:x val="1.4054120092566801E-2"/>
                  <c:y val="-2.4086809066778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72-4D28-B308-C6D39CCAFEE6}"/>
                </c:ext>
              </c:extLst>
            </c:dLbl>
            <c:dLbl>
              <c:idx val="3"/>
              <c:layout>
                <c:manualLayout>
                  <c:x val="-3.746090658718843E-3"/>
                  <c:y val="-1.0862960316502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72-4D28-B308-C6D39CCAFEE6}"/>
                </c:ext>
              </c:extLst>
            </c:dLbl>
            <c:dLbl>
              <c:idx val="4"/>
              <c:layout>
                <c:manualLayout>
                  <c:x val="-4.7752614075116488E-3"/>
                  <c:y val="-1.9650405994277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72-4D28-B308-C6D39CCAFEE6}"/>
                </c:ext>
              </c:extLst>
            </c:dLbl>
            <c:dLbl>
              <c:idx val="5"/>
              <c:layout>
                <c:manualLayout>
                  <c:x val="4.9633971659444123E-3"/>
                  <c:y val="-1.740372209307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C4-4F95-8B66-D7CAD40F5F1B}"/>
                </c:ext>
              </c:extLst>
            </c:dLbl>
            <c:dLbl>
              <c:idx val="6"/>
              <c:layout>
                <c:manualLayout>
                  <c:x val="1.4054120092566661E-2"/>
                  <c:y val="-2.1897099151616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C4-4F95-8B66-D7CAD40F5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субсидий, субвенций и иных МБТ, имеющих целевое назначение, прошлых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280.60000000000002</c:v>
                </c:pt>
                <c:pt idx="1">
                  <c:v>739</c:v>
                </c:pt>
                <c:pt idx="2">
                  <c:v>567.29999999999995</c:v>
                </c:pt>
                <c:pt idx="3">
                  <c:v>27.6</c:v>
                </c:pt>
                <c:pt idx="4">
                  <c:v>0.6</c:v>
                </c:pt>
                <c:pt idx="5">
                  <c:v>0.01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B-E972-4D28-B308-C6D39CCAFE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162"/>
        <c:shape val="box"/>
        <c:axId val="115566080"/>
        <c:axId val="115567616"/>
        <c:axId val="0"/>
      </c:bar3DChart>
      <c:catAx>
        <c:axId val="11556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567616"/>
        <c:crosses val="autoZero"/>
        <c:auto val="0"/>
        <c:lblAlgn val="ctr"/>
        <c:lblOffset val="100"/>
        <c:noMultiLvlLbl val="0"/>
      </c:catAx>
      <c:valAx>
        <c:axId val="115567616"/>
        <c:scaling>
          <c:orientation val="minMax"/>
          <c:max val="491"/>
          <c:min val="1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566080"/>
        <c:crossesAt val="1"/>
        <c:crossBetween val="between"/>
        <c:majorUnit val="100"/>
        <c:min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60-432E-A6D7-1E29AB0F295D}"/>
              </c:ext>
            </c:extLst>
          </c:dPt>
          <c:dPt>
            <c:idx val="1"/>
            <c:bubble3D val="0"/>
            <c:spPr>
              <a:solidFill>
                <a:srgbClr val="FF6600">
                  <a:alpha val="91000"/>
                </a:srgb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F60-432E-A6D7-1E29AB0F295D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2250.1</c:v>
                </c:pt>
                <c:pt idx="1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0-432E-A6D7-1E29AB0F2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595502645502643"/>
          <c:y val="0"/>
          <c:w val="0.50404497354497424"/>
          <c:h val="0.9943294002570267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723-4E77-BCE3-50545336EEA6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2723-4E77-BCE3-50545336EEA6}"/>
              </c:ext>
            </c:extLst>
          </c:dPt>
          <c:dPt>
            <c:idx val="2"/>
            <c:invertIfNegative val="0"/>
            <c:bubble3D val="0"/>
            <c:spPr>
              <a:solidFill>
                <a:srgbClr val="B9CEE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723-4E77-BCE3-50545336EEA6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723-4E77-BCE3-50545336EEA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723-4E77-BCE3-50545336EEA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723-4E77-BCE3-50545336EEA6}"/>
              </c:ext>
            </c:extLst>
          </c:dPt>
          <c:dLbls>
            <c:dLbl>
              <c:idx val="0"/>
              <c:layout>
                <c:manualLayout>
                  <c:x val="1.8389880952380953E-2"/>
                  <c:y val="-4.3226375849593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23-4E77-BCE3-50545336EEA6}"/>
                </c:ext>
              </c:extLst>
            </c:dLbl>
            <c:dLbl>
              <c:idx val="1"/>
              <c:layout>
                <c:manualLayout>
                  <c:x val="1.9741953262786598E-2"/>
                  <c:y val="-1.723677264389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23-4E77-BCE3-50545336EEA6}"/>
                </c:ext>
              </c:extLst>
            </c:dLbl>
            <c:dLbl>
              <c:idx val="2"/>
              <c:layout>
                <c:manualLayout>
                  <c:x val="5.8055555555554536E-3"/>
                  <c:y val="-6.9145183101142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394620811287472E-2"/>
                      <c:h val="5.61835671018008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723-4E77-BCE3-50545336EEA6}"/>
                </c:ext>
              </c:extLst>
            </c:dLbl>
            <c:dLbl>
              <c:idx val="3"/>
              <c:layout>
                <c:manualLayout>
                  <c:x val="1.9398699294532525E-2"/>
                  <c:y val="-2.3936009987675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23-4E77-BCE3-50545336EEA6}"/>
                </c:ext>
              </c:extLst>
            </c:dLbl>
            <c:dLbl>
              <c:idx val="4"/>
              <c:layout>
                <c:manualLayout>
                  <c:x val="2.2525908120013479E-2"/>
                  <c:y val="-1.329087694671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23-4E77-BCE3-50545336EEA6}"/>
                </c:ext>
              </c:extLst>
            </c:dLbl>
            <c:dLbl>
              <c:idx val="5"/>
              <c:layout>
                <c:manualLayout>
                  <c:x val="2.1118038862512588E-2"/>
                  <c:y val="-1.99363154200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23-4E77-BCE3-50545336EEA6}"/>
                </c:ext>
              </c:extLst>
            </c:dLbl>
            <c:dLbl>
              <c:idx val="6"/>
              <c:layout>
                <c:manualLayout>
                  <c:x val="1.9710169605011783E-2"/>
                  <c:y val="-1.1075730788926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23-4E77-BCE3-50545336E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Развитие и обеспечение эффективности деятельности администрации Кушвинского городского округа до 2024 года</c:v>
                </c:pt>
                <c:pt idx="1">
                  <c:v>Повышение эффективности управления муниципальной собственностью Кушвинского городского округа до 2024 года</c:v>
                </c:pt>
                <c:pt idx="2">
                  <c:v>Реализация вопросов местного значения и осуществление государственных полномочий МКУ КГО "Комитет жилищно-коммунальной сферы" до 2024 года</c:v>
                </c:pt>
                <c:pt idx="3">
                  <c:v>Развитие системы образования в Кушвинском городском округе до 2024 года</c:v>
                </c:pt>
                <c:pt idx="4">
                  <c:v>Развитие культуры в Кушвинском городском округе до 2024 года</c:v>
                </c:pt>
                <c:pt idx="5">
                  <c:v>Развитие физической культуры и спорта в Кушвинском городском округе до 2024 года</c:v>
                </c:pt>
                <c:pt idx="6">
                  <c:v>Управление муниципальными финансами Кушвинского городского округа до 2024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31.2</c:v>
                </c:pt>
                <c:pt idx="1">
                  <c:v>146.19999999999999</c:v>
                </c:pt>
                <c:pt idx="2">
                  <c:v>1007.2</c:v>
                </c:pt>
                <c:pt idx="3">
                  <c:v>758</c:v>
                </c:pt>
                <c:pt idx="4">
                  <c:v>171.2</c:v>
                </c:pt>
                <c:pt idx="5">
                  <c:v>102.8</c:v>
                </c:pt>
                <c:pt idx="6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3-4E77-BCE3-50545336EE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1"/>
        <c:gapDepth val="0"/>
        <c:shape val="box"/>
        <c:axId val="116262400"/>
        <c:axId val="116251264"/>
        <c:axId val="0"/>
      </c:bar3DChart>
      <c:valAx>
        <c:axId val="11625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6262400"/>
        <c:crosses val="autoZero"/>
        <c:crossBetween val="between"/>
      </c:valAx>
      <c:catAx>
        <c:axId val="11626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251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depthPercent val="100"/>
      <c:rAngAx val="1"/>
    </c:view3D>
    <c:floor>
      <c:thickness val="0"/>
      <c:spPr>
        <a:noFill/>
        <a:ln w="6350">
          <a:noFill/>
        </a:ln>
        <a:effectLst/>
        <a:sp3d/>
      </c:spPr>
    </c:floor>
    <c:sideWall>
      <c:thickness val="0"/>
      <c:spPr>
        <a:noFill/>
        <a:ln w="25400">
          <a:noFill/>
        </a:ln>
        <a:effectLst>
          <a:innerShdw blurRad="63500" dist="50800" dir="108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prstMaterial="dkEdge"/>
      </c:spPr>
    </c:sideWall>
    <c:backWall>
      <c:thickness val="0"/>
      <c:spPr>
        <a:noFill/>
        <a:ln w="25400">
          <a:noFill/>
        </a:ln>
        <a:effectLst>
          <a:innerShdw blurRad="63500" dist="50800" dir="108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prstMaterial="dkEdge"/>
      </c:spPr>
    </c:backWall>
    <c:plotArea>
      <c:layout>
        <c:manualLayout>
          <c:layoutTarget val="inner"/>
          <c:xMode val="edge"/>
          <c:yMode val="edge"/>
          <c:x val="0"/>
          <c:y val="1.0701044415431401E-2"/>
          <c:w val="0.88007707505819843"/>
          <c:h val="0.964061580640097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1169.5999999999999</c:v>
                </c:pt>
                <c:pt idx="1">
                  <c:v>1147.8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2A-4683-9DB0-2E2E4E532D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</c:v>
                </c:pt>
              </c:strCache>
            </c:strRef>
          </c:tx>
          <c:spPr>
            <a:solidFill>
              <a:srgbClr val="002A56">
                <a:lumMod val="50000"/>
                <a:lumOff val="50000"/>
              </a:srgb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3366">
                  <a:lumMod val="40000"/>
                  <a:lumOff val="6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45C-45D7-B117-096CD8407C85}"/>
              </c:ext>
            </c:extLst>
          </c:dPt>
          <c:dPt>
            <c:idx val="1"/>
            <c:invertIfNegative val="0"/>
            <c:bubble3D val="0"/>
            <c:spPr>
              <a:solidFill>
                <a:srgbClr val="003366">
                  <a:lumMod val="40000"/>
                  <a:lumOff val="6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45C-45D7-B117-096CD8407C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483.5</c:v>
                </c:pt>
                <c:pt idx="1">
                  <c:v>849.5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42A-4683-9DB0-2E2E4E532D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119.9</c:v>
                </c:pt>
                <c:pt idx="1">
                  <c:v>165.6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2A-4683-9DB0-2E2E4E532DD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85BA54"/>
              </a:solidFill>
            </a:ln>
            <a:effectLst/>
            <a:sp3d>
              <a:contourClr>
                <a:srgbClr val="85BA5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97.4</c:v>
                </c:pt>
                <c:pt idx="1">
                  <c:v>108.5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42A-4683-9DB0-2E2E4E532D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3372928"/>
        <c:axId val="133429504"/>
        <c:axId val="0"/>
      </c:bar3DChart>
      <c:catAx>
        <c:axId val="133372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3429504"/>
        <c:crosses val="autoZero"/>
        <c:auto val="0"/>
        <c:lblAlgn val="ctr"/>
        <c:lblOffset val="100"/>
        <c:tickMarkSkip val="2"/>
        <c:noMultiLvlLbl val="0"/>
      </c:catAx>
      <c:valAx>
        <c:axId val="133429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33729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r"/>
      <c:layout>
        <c:manualLayout>
          <c:xMode val="edge"/>
          <c:yMode val="edge"/>
          <c:x val="0.73883397590321298"/>
          <c:y val="9.0766589584596297E-2"/>
          <c:w val="0.25270087645383627"/>
          <c:h val="0.80622338686528827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17608334039079"/>
          <c:y val="0.26026333229829479"/>
          <c:w val="0.73143935398726256"/>
          <c:h val="0.707842964597053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9050">
              <a:solidFill>
                <a:srgbClr val="003366"/>
              </a:solidFill>
            </a:ln>
            <a:scene3d>
              <a:camera prst="orthographicFront"/>
              <a:lightRig rig="threePt" dir="t"/>
            </a:scene3d>
            <a:sp3d prstMaterial="matte">
              <a:bevelT w="444500" h="139700" prst="divot"/>
              <a:bevelB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gradFill>
                <a:gsLst>
                  <a:gs pos="0">
                    <a:srgbClr val="003366">
                      <a:lumMod val="40000"/>
                      <a:lumOff val="60000"/>
                    </a:srgbClr>
                  </a:gs>
                  <a:gs pos="100000">
                    <a:srgbClr val="DE8848">
                      <a:lumMod val="45000"/>
                      <a:lumOff val="55000"/>
                    </a:srgbClr>
                  </a:gs>
                  <a:gs pos="83000">
                    <a:srgbClr val="DE8848">
                      <a:lumMod val="45000"/>
                      <a:lumOff val="55000"/>
                    </a:srgbClr>
                  </a:gs>
                  <a:gs pos="100000">
                    <a:srgbClr val="DE8848">
                      <a:lumMod val="30000"/>
                      <a:lumOff val="70000"/>
                    </a:srgbClr>
                  </a:gs>
                </a:gsLst>
                <a:lin ang="5400000" scaled="1"/>
              </a:gradFill>
              <a:ln w="19050"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 prstMaterial="matte">
                <a:bevelT w="444500" h="139700" prst="divot"/>
                <a:bevelB/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D5-4D77-B0EB-69A7623E242F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  <a:ln w="15875"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contourW="15875" prstMaterial="matte">
                <a:bevelT w="444500" h="139700" prst="divot"/>
                <a:bevelB/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D5-4D77-B0EB-69A7623E242F}"/>
              </c:ext>
            </c:extLst>
          </c:dPt>
          <c:dPt>
            <c:idx val="2"/>
            <c:bubble3D val="0"/>
            <c:spPr>
              <a:solidFill>
                <a:srgbClr val="78A84B">
                  <a:lumMod val="60000"/>
                  <a:lumOff val="40000"/>
                </a:srgbClr>
              </a:solidFill>
              <a:ln w="19050"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 prstMaterial="matte">
                <a:bevelT w="444500" h="139700" prst="divot"/>
                <a:bevelB/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D5-4D77-B0EB-69A7623E24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 prstMaterial="matte">
                <a:bevelT w="444500" h="139700" prst="divot"/>
                <a:bevelB/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ED5-4D77-B0EB-69A7623E242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 prstMaterial="matte">
                <a:bevelT w="444500" h="139700" prst="divot"/>
                <a:bevelB/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ED5-4D77-B0EB-69A7623E24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 prstMaterial="matte">
                <a:bevelT w="444500" h="139700" prst="divot"/>
                <a:bevelB/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ED5-4D77-B0EB-69A7623E24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rgbClr val="003366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 prstMaterial="matte">
                <a:bevelT w="444500" h="139700" prst="divot"/>
                <a:bevelB/>
                <a:contourClr>
                  <a:srgbClr val="0033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ED5-4D77-B0EB-69A7623E242F}"/>
              </c:ext>
            </c:extLst>
          </c:dPt>
          <c:dLbls>
            <c:dLbl>
              <c:idx val="0"/>
              <c:layout>
                <c:manualLayout>
                  <c:x val="-3.4891532106211043E-2"/>
                  <c:y val="-1.7102222203939792E-2"/>
                </c:manualLayout>
              </c:layout>
              <c:tx>
                <c:rich>
                  <a:bodyPr/>
                  <a:lstStyle/>
                  <a:p>
                    <a:fld id="{9C90628F-0624-4934-A4B8-671CD2A5C9DF}" type="CATEGORYNAME">
                      <a:rPr lang="ru-RU" b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7D5143E-B636-4697-9EE8-991B4CA9D4FF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D5-4D77-B0EB-69A7623E242F}"/>
                </c:ext>
              </c:extLst>
            </c:dLbl>
            <c:dLbl>
              <c:idx val="1"/>
              <c:layout>
                <c:manualLayout>
                  <c:x val="2.7904078489186572E-2"/>
                  <c:y val="0.10550361066147812"/>
                </c:manualLayout>
              </c:layout>
              <c:tx>
                <c:rich>
                  <a:bodyPr/>
                  <a:lstStyle/>
                  <a:p>
                    <a:fld id="{54BD320E-04DF-4951-83A0-D4FED034EDCC}" type="CATEGORYNAME">
                      <a:rPr lang="ru-RU" b="0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02FFFC6-2008-4B50-999C-857A754F549E}" type="PERCENTAGE">
                      <a:rPr lang="ru-RU" baseline="0" dirty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D5-4D77-B0EB-69A7623E242F}"/>
                </c:ext>
              </c:extLst>
            </c:dLbl>
            <c:dLbl>
              <c:idx val="2"/>
              <c:layout>
                <c:manualLayout>
                  <c:x val="-2.6887289592186777E-2"/>
                  <c:y val="0.10543762259212106"/>
                </c:manualLayout>
              </c:layout>
              <c:tx>
                <c:rich>
                  <a:bodyPr/>
                  <a:lstStyle/>
                  <a:p>
                    <a:fld id="{EA88222C-BAA1-4D1A-A011-A8A8F19A0415}" type="CATEGORYNAME">
                      <a:rPr lang="ru-RU" b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D3938AA1-FC23-4C1E-BE78-C8315A77A6A1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D5-4D77-B0EB-69A7623E242F}"/>
                </c:ext>
              </c:extLst>
            </c:dLbl>
            <c:dLbl>
              <c:idx val="3"/>
              <c:layout>
                <c:manualLayout>
                  <c:x val="-4.4676242813873751E-3"/>
                  <c:y val="-7.0497539759098067E-3"/>
                </c:manualLayout>
              </c:layout>
              <c:tx>
                <c:rich>
                  <a:bodyPr/>
                  <a:lstStyle/>
                  <a:p>
                    <a:fld id="{BF04BCE4-F545-4C95-B2DB-1FB992D0AEA3}" type="CATEGORYNAME">
                      <a:rPr lang="ru-RU" b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535208D-2E12-40B1-A372-C285AED23B79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D5-4D77-B0EB-69A7623E242F}"/>
                </c:ext>
              </c:extLst>
            </c:dLbl>
            <c:dLbl>
              <c:idx val="4"/>
              <c:layout>
                <c:manualLayout>
                  <c:x val="-8.2314053126913103E-2"/>
                  <c:y val="-0.104884693990183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D5-4D77-B0EB-69A7623E242F}"/>
                </c:ext>
              </c:extLst>
            </c:dLbl>
            <c:dLbl>
              <c:idx val="5"/>
              <c:layout>
                <c:manualLayout>
                  <c:x val="0.10498069272382966"/>
                  <c:y val="-0.117966614493242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D5-4D77-B0EB-69A7623E242F}"/>
                </c:ext>
              </c:extLst>
            </c:dLbl>
            <c:dLbl>
              <c:idx val="6"/>
              <c:layout>
                <c:manualLayout>
                  <c:x val="0.17847689461785191"/>
                  <c:y val="-8.94853067708215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D5-4D77-B0EB-69A7623E24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5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Прочие расходы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Социальная сфера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108.5</c:v>
                </c:pt>
                <c:pt idx="1">
                  <c:v>165.6</c:v>
                </c:pt>
                <c:pt idx="2">
                  <c:v>849.5</c:v>
                </c:pt>
                <c:pt idx="3">
                  <c:v>1147.8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ED5-4D77-B0EB-69A7623E2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7709568691088"/>
          <c:y val="3.3804016555982912E-2"/>
          <c:w val="0.75160043848698743"/>
          <c:h val="0.932391966888034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plosion val="9"/>
            <c:spPr>
              <a:solidFill>
                <a:srgbClr val="FFC00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60-432E-A6D7-1E29AB0F295D}"/>
              </c:ext>
            </c:extLst>
          </c:dPt>
          <c:dPt>
            <c:idx val="1"/>
            <c:bubble3D val="0"/>
            <c:spPr>
              <a:solidFill>
                <a:schemeClr val="accent2">
                  <a:alpha val="91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F60-432E-A6D7-1E29AB0F295D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1551.3</c:v>
                </c:pt>
                <c:pt idx="1">
                  <c:v>720.1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0-432E-A6D7-1E29AB0F2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35A-4936-87C2-586B3AE243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35A-4936-87C2-586B3AE2436D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64%</a:t>
                    </a:r>
                  </a:p>
                </c:rich>
              </c:tx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35A-4936-87C2-586B3AE2436D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36%</a:t>
                    </a:r>
                  </a:p>
                </c:rich>
              </c:tx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E35A-4936-87C2-586B3AE2436D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Строительство (реконструкция)</c:v>
                </c:pt>
                <c:pt idx="1">
                  <c:v>Приобретение недвижимого имущества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5A-4936-87C2-586B3AE243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0417551309283E-2"/>
          <c:y val="0.15531332851289475"/>
          <c:w val="0.51953485491861273"/>
          <c:h val="0.70773945529043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5863-4D07-8D8D-33E2A2FC20BE}"/>
              </c:ext>
            </c:extLst>
          </c:dPt>
          <c:dPt>
            <c:idx val="2"/>
            <c:bubble3D val="0"/>
            <c:spPr>
              <a:solidFill>
                <a:schemeClr val="accent4">
                  <a:lumMod val="50000"/>
                  <a:lumOff val="50000"/>
                  <a:alpha val="78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5863-4D07-8D8D-33E2A2FC20BE}"/>
              </c:ext>
            </c:extLst>
          </c:dPt>
          <c:dLbls>
            <c:dLbl>
              <c:idx val="0"/>
              <c:layout>
                <c:manualLayout>
                  <c:x val="4.620319482824365E-2"/>
                  <c:y val="4.473897324656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63-4D07-8D8D-33E2A2FC20BE}"/>
                </c:ext>
              </c:extLst>
            </c:dLbl>
            <c:dLbl>
              <c:idx val="1"/>
              <c:layout>
                <c:manualLayout>
                  <c:x val="-0.14086268931396406"/>
                  <c:y val="-0.133293323692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63-4D07-8D8D-33E2A2FC20BE}"/>
                </c:ext>
              </c:extLst>
            </c:dLbl>
            <c:dLbl>
              <c:idx val="2"/>
              <c:layout>
                <c:manualLayout>
                  <c:x val="0.1253938613780736"/>
                  <c:y val="6.510315738732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63-4D07-8D8D-33E2A2FC20BE}"/>
                </c:ext>
              </c:extLst>
            </c:dLbl>
            <c:dLbl>
              <c:idx val="3"/>
              <c:layout>
                <c:manualLayout>
                  <c:x val="-2.5141542816702052E-3"/>
                  <c:y val="1.530489274523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63-4D07-8D8D-33E2A2FC20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rgbClr val="080808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УФК по Свердловской области</c:v>
                </c:pt>
                <c:pt idx="1">
                  <c:v>УФНС по Свердловской области</c:v>
                </c:pt>
                <c:pt idx="2">
                  <c:v>Уральское межрегиональное управление ФС по надзору в сфере природопользования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37.700000000000003</c:v>
                </c:pt>
                <c:pt idx="1">
                  <c:v>417.1</c:v>
                </c:pt>
                <c:pt idx="2">
                  <c:v>232.4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63-4D07-8D8D-33E2A2FC2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150" baseline="0">
                <a:solidFill>
                  <a:srgbClr val="00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50" baseline="0">
                <a:solidFill>
                  <a:srgbClr val="00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50" baseline="0">
                <a:solidFill>
                  <a:srgbClr val="00000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50" baseline="0">
                <a:solidFill>
                  <a:srgbClr val="0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7583058005768606"/>
          <c:y val="0.13271414798746686"/>
          <c:w val="0.421922486070826"/>
          <c:h val="0.86728585201253316"/>
        </c:manualLayout>
      </c:layout>
      <c:overlay val="0"/>
      <c:txPr>
        <a:bodyPr/>
        <a:lstStyle/>
        <a:p>
          <a:pPr>
            <a:defRPr sz="1150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187652357046034E-3"/>
          <c:y val="7.2199703242164626E-2"/>
          <c:w val="0.84312838727752248"/>
          <c:h val="0.8556005935156707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flip="none" rotWithShape="1">
              <a:gsLst>
                <a:gs pos="100000">
                  <a:schemeClr val="accent6">
                    <a:alpha val="0"/>
                  </a:schemeClr>
                </a:gs>
                <a:gs pos="86000">
                  <a:schemeClr val="accent6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3199067323114561"/>
                  <c:y val="-9.0190194794489264E-3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B7-4A08-AB83-9524AC8F9D10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Лист1!$A$2</c:f>
              <c:numCache>
                <c:formatCode>0.0</c:formatCode>
                <c:ptCount val="1"/>
                <c:pt idx="0">
                  <c:v>814.2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59B7-4A08-AB83-9524AC8F9D10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flip="none" rotWithShape="1">
              <a:gsLst>
                <a:gs pos="72000">
                  <a:srgbClr val="DE8848"/>
                </a:gs>
                <a:gs pos="80000">
                  <a:schemeClr val="accent5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1496188320225798"/>
                  <c:y val="-1.8650987047983087E-2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B7-4A08-AB83-9524AC8F9D10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</c:f>
              <c:numCache>
                <c:formatCode>0.0</c:formatCode>
                <c:ptCount val="1"/>
                <c:pt idx="0">
                  <c:v>854.5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3-59B7-4A08-AB83-9524AC8F9D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60478863"/>
        <c:axId val="1"/>
        <c:axId val="0"/>
      </c:bar3DChart>
      <c:catAx>
        <c:axId val="15604788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560478863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b="1">
              <a:solidFill>
                <a:srgbClr val="080808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187652357046034E-3"/>
          <c:y val="7.2199703242164626E-2"/>
          <c:w val="0.84312838727752248"/>
          <c:h val="0.8556005935156707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flip="none" rotWithShape="1">
              <a:gsLst>
                <a:gs pos="100000">
                  <a:schemeClr val="accent6">
                    <a:alpha val="0"/>
                  </a:schemeClr>
                </a:gs>
                <a:gs pos="86000">
                  <a:schemeClr val="accent6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3199067323114561"/>
                  <c:y val="-9.0190194794489264E-3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41-47EA-B556-EBD445303E99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Лист1!$A$2</c:f>
              <c:numCache>
                <c:formatCode>0.0</c:formatCode>
                <c:ptCount val="1"/>
                <c:pt idx="0">
                  <c:v>113.2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1541-47EA-B556-EBD445303E99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flip="none" rotWithShape="1">
              <a:gsLst>
                <a:gs pos="72000">
                  <a:srgbClr val="DE8848"/>
                </a:gs>
                <a:gs pos="80000">
                  <a:schemeClr val="accent5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1496188320225798"/>
                  <c:y val="-1.8650987047983087E-2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41-47EA-B556-EBD445303E99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</c:f>
              <c:numCache>
                <c:formatCode>0.0</c:formatCode>
                <c:ptCount val="1"/>
                <c:pt idx="0">
                  <c:v>104.6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3-1541-47EA-B556-EBD445303E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60478863"/>
        <c:axId val="1"/>
        <c:axId val="0"/>
      </c:bar3DChart>
      <c:catAx>
        <c:axId val="15604788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560478863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b="1">
              <a:solidFill>
                <a:srgbClr val="080808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4828893175370404E-3"/>
          <c:y val="2.3301952380742848E-2"/>
          <c:w val="0.84312838727752248"/>
          <c:h val="0.8556005935156707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flip="none" rotWithShape="1">
              <a:gsLst>
                <a:gs pos="100000">
                  <a:schemeClr val="accent6">
                    <a:alpha val="0"/>
                  </a:schemeClr>
                </a:gs>
                <a:gs pos="86000">
                  <a:schemeClr val="accent6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3199067323114561"/>
                  <c:y val="-9.0190194794489264E-3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08-4C37-8EBC-2AE6A01C27DB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102.8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6A08-4C37-8EBC-2AE6A01C27DB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flip="none" rotWithShape="1">
              <a:gsLst>
                <a:gs pos="72000">
                  <a:srgbClr val="DE8848"/>
                </a:gs>
                <a:gs pos="80000">
                  <a:schemeClr val="accent5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1496188320225798"/>
                  <c:y val="-1.8650987047983087E-2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08-4C37-8EBC-2AE6A01C27DB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</c:f>
              <c:numCache>
                <c:formatCode>0.0</c:formatCode>
                <c:ptCount val="1"/>
                <c:pt idx="0">
                  <c:v>91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3-6A08-4C37-8EBC-2AE6A01C27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60478863"/>
        <c:axId val="1"/>
        <c:axId val="0"/>
      </c:bar3DChart>
      <c:catAx>
        <c:axId val="15604788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0478863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b="1">
              <a:solidFill>
                <a:srgbClr val="080808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187652357046034E-3"/>
          <c:y val="7.2199703242164626E-2"/>
          <c:w val="0.84312838727752248"/>
          <c:h val="0.8556005935156707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flip="none" rotWithShape="1">
              <a:gsLst>
                <a:gs pos="100000">
                  <a:schemeClr val="accent6">
                    <a:alpha val="0"/>
                  </a:schemeClr>
                </a:gs>
                <a:gs pos="86000">
                  <a:schemeClr val="accent6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3199067323114561"/>
                  <c:y val="-9.0190194794489264E-3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7B-4BEF-8FC3-B6B82D53C1BC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117.5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377B-4BEF-8FC3-B6B82D53C1BC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flip="none" rotWithShape="1">
              <a:gsLst>
                <a:gs pos="72000">
                  <a:srgbClr val="DE8848"/>
                </a:gs>
                <a:gs pos="80000">
                  <a:schemeClr val="accent5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1496188320225798"/>
                  <c:y val="-1.8650987047983087E-2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7B-4BEF-8FC3-B6B82D53C1BC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</c:f>
              <c:numCache>
                <c:formatCode>0.0</c:formatCode>
                <c:ptCount val="1"/>
                <c:pt idx="0">
                  <c:v>119.4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3-377B-4BEF-8FC3-B6B82D53C1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60478863"/>
        <c:axId val="1"/>
        <c:axId val="0"/>
      </c:bar3DChart>
      <c:catAx>
        <c:axId val="15604788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0478863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b="1">
              <a:solidFill>
                <a:srgbClr val="080808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187652357046034E-3"/>
          <c:y val="7.2199703242164626E-2"/>
          <c:w val="0.84312838727752248"/>
          <c:h val="0.8556005935156707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flip="none" rotWithShape="1">
              <a:gsLst>
                <a:gs pos="100000">
                  <a:schemeClr val="accent6">
                    <a:alpha val="0"/>
                  </a:schemeClr>
                </a:gs>
                <a:gs pos="86000">
                  <a:schemeClr val="accent6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3199067323114561"/>
                  <c:y val="-9.0190194794489264E-3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95-40EA-BB7D-1427F6C21FC2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799.8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8F95-40EA-BB7D-1427F6C21FC2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flip="none" rotWithShape="1">
              <a:gsLst>
                <a:gs pos="72000">
                  <a:srgbClr val="DE8848"/>
                </a:gs>
                <a:gs pos="80000">
                  <a:schemeClr val="accent5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1496188320225798"/>
                  <c:y val="-1.8650987047983087E-2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95-40EA-BB7D-1427F6C21FC2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</c:f>
              <c:numCache>
                <c:formatCode>0.0</c:formatCode>
                <c:ptCount val="1"/>
                <c:pt idx="0">
                  <c:v>398.9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3-8F95-40EA-BB7D-1427F6C21F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60478863"/>
        <c:axId val="1"/>
        <c:axId val="0"/>
      </c:bar3DChart>
      <c:catAx>
        <c:axId val="15604788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0478863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b="1">
              <a:solidFill>
                <a:srgbClr val="080808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flip="none" rotWithShape="1">
              <a:gsLst>
                <a:gs pos="100000">
                  <a:schemeClr val="accent6">
                    <a:alpha val="0"/>
                  </a:schemeClr>
                </a:gs>
                <a:gs pos="86000">
                  <a:schemeClr val="accent6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3199067323114561"/>
                  <c:y val="-9.0190194794489264E-3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9C-4C6D-9103-7A350A2FF135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25.8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0E9C-4C6D-9103-7A350A2FF135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flip="none" rotWithShape="1">
              <a:gsLst>
                <a:gs pos="72000">
                  <a:srgbClr val="DE8848"/>
                </a:gs>
                <a:gs pos="80000">
                  <a:schemeClr val="accent5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1496182736604858"/>
                  <c:y val="-1.8650931483294927E-2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9C-4C6D-9103-7A350A2FF135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</c:f>
              <c:numCache>
                <c:formatCode>0.0</c:formatCode>
                <c:ptCount val="1"/>
                <c:pt idx="0">
                  <c:v>61.3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3-0E9C-4C6D-9103-7A350A2FF1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60478863"/>
        <c:axId val="1"/>
        <c:axId val="0"/>
      </c:bar3DChart>
      <c:catAx>
        <c:axId val="15604788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0478863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b="1">
              <a:solidFill>
                <a:srgbClr val="080808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flip="none" rotWithShape="1">
              <a:gsLst>
                <a:gs pos="100000">
                  <a:schemeClr val="accent6">
                    <a:alpha val="0"/>
                  </a:schemeClr>
                </a:gs>
                <a:gs pos="86000">
                  <a:schemeClr val="accent6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3199067323114561"/>
                  <c:y val="-9.0190194794489264E-3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01-4A68-AB8D-316F59B4F987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160.30000000000001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F701-4A68-AB8D-316F59B4F987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flip="none" rotWithShape="1">
              <a:gsLst>
                <a:gs pos="72000">
                  <a:srgbClr val="DE8848"/>
                </a:gs>
                <a:gs pos="80000">
                  <a:schemeClr val="accent5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1496182736604858"/>
                  <c:y val="-1.8650931483294927E-2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01-4A68-AB8D-316F59B4F987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</c:f>
              <c:numCache>
                <c:formatCode>0.0</c:formatCode>
                <c:ptCount val="1"/>
                <c:pt idx="0">
                  <c:v>109.7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3-F701-4A68-AB8D-316F59B4F9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60478863"/>
        <c:axId val="1"/>
        <c:axId val="0"/>
      </c:bar3DChart>
      <c:catAx>
        <c:axId val="15604788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0478863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b="1">
              <a:solidFill>
                <a:srgbClr val="080808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flip="none" rotWithShape="1">
              <a:gsLst>
                <a:gs pos="100000">
                  <a:schemeClr val="accent6">
                    <a:alpha val="0"/>
                  </a:schemeClr>
                </a:gs>
                <a:gs pos="86000">
                  <a:schemeClr val="accent6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3199067323114561"/>
                  <c:y val="-9.0190194794489264E-3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B5-41F1-B426-4B85F4A9ACF4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CBB5-41F1-B426-4B85F4A9ACF4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flip="none" rotWithShape="1">
              <a:gsLst>
                <a:gs pos="72000">
                  <a:srgbClr val="DE8848"/>
                </a:gs>
                <a:gs pos="80000">
                  <a:schemeClr val="accent5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1496182736604858"/>
                  <c:y val="-1.8650931483294927E-2"/>
                </c:manualLayout>
              </c:layout>
              <c:spPr>
                <a:noFill/>
                <a:ln w="253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B5-41F1-B426-4B85F4A9ACF4}"/>
                </c:ext>
              </c:extLst>
            </c:dLbl>
            <c:spPr>
              <a:noFill/>
              <a:ln w="253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</c:f>
              <c:numCache>
                <c:formatCode>0.0</c:formatCode>
                <c:ptCount val="1"/>
                <c:pt idx="0">
                  <c:v>2.2000000000000002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3-CBB5-41F1-B426-4B85F4A9A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60478863"/>
        <c:axId val="1"/>
        <c:axId val="0"/>
      </c:bar3DChart>
      <c:catAx>
        <c:axId val="15604788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0478863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b="1">
              <a:solidFill>
                <a:srgbClr val="080808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45478506527376E-3"/>
          <c:y val="9.5150900337298699E-2"/>
          <c:w val="0.8783900223236103"/>
          <c:h val="0.86044534617196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578299105581954E-4"/>
                  <c:y val="0.362867128273264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651A441-3500-4C7F-A817-9CA3AA59CB90}" type="VALUE">
                      <a:rPr lang="en-US" sz="2400">
                        <a:solidFill>
                          <a:srgbClr val="08080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159021635936629E-2"/>
                      <c:h val="0.170525659944975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5BD-4D03-A2D3-4B01D9981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B5BD-4D03-A2D3-4B01D9981CB3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1205216609204018E-2"/>
                  <c:y val="0.272083084035285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rgbClr val="08080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399615250087449E-2"/>
                      <c:h val="0.170525660900126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5BD-4D03-A2D3-4B01D9981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</c:f>
              <c:numCache>
                <c:formatCode>0.0</c:formatCode>
                <c:ptCount val="1"/>
                <c:pt idx="0">
                  <c:v>104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3-B5BD-4D03-A2D3-4B01D9981C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560478863"/>
        <c:axId val="1"/>
        <c:axId val="0"/>
      </c:bar3DChart>
      <c:catAx>
        <c:axId val="1560478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0478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601434067855902"/>
          <c:y val="0.85109000942233892"/>
          <c:w val="0.1794678459001649"/>
          <c:h val="8.344759717471515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05727376861394E-2"/>
          <c:y val="0.24139285714285716"/>
          <c:w val="0.61442468499427261"/>
          <c:h val="0.567611375661375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4EC6-495E-8B8A-771F3C0A5FE1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EC6-495E-8B8A-771F3C0A5FE1}"/>
              </c:ext>
            </c:extLst>
          </c:dPt>
          <c:dPt>
            <c:idx val="2"/>
            <c:bubble3D val="0"/>
            <c:spPr>
              <a:solidFill>
                <a:srgbClr val="002A56">
                  <a:lumMod val="50000"/>
                  <a:lumOff val="50000"/>
                  <a:alpha val="78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4EC6-495E-8B8A-771F3C0A5FE1}"/>
              </c:ext>
            </c:extLst>
          </c:dPt>
          <c:dPt>
            <c:idx val="3"/>
            <c:bubble3D val="0"/>
            <c:spPr>
              <a:solidFill>
                <a:srgbClr val="000000"/>
              </a:solidFill>
            </c:spPr>
            <c:extLst>
              <c:ext xmlns:c16="http://schemas.microsoft.com/office/drawing/2014/chart" uri="{C3380CC4-5D6E-409C-BE32-E72D297353CC}">
                <c16:uniqueId val="{00000003-4EC6-495E-8B8A-771F3C0A5FE1}"/>
              </c:ext>
            </c:extLst>
          </c:dPt>
          <c:dPt>
            <c:idx val="4"/>
            <c:bubble3D val="0"/>
            <c:spPr>
              <a:solidFill>
                <a:srgbClr val="FF75BA"/>
              </a:solidFill>
            </c:spPr>
            <c:extLst>
              <c:ext xmlns:c16="http://schemas.microsoft.com/office/drawing/2014/chart" uri="{C3380CC4-5D6E-409C-BE32-E72D297353CC}">
                <c16:uniqueId val="{00000004-4EC6-495E-8B8A-771F3C0A5FE1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EC6-495E-8B8A-771F3C0A5FE1}"/>
              </c:ext>
            </c:extLst>
          </c:dPt>
          <c:dPt>
            <c:idx val="6"/>
            <c:bubble3D val="0"/>
            <c:spPr>
              <a:solidFill>
                <a:srgbClr val="6942D6">
                  <a:alpha val="56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C-3490-4EF2-86C0-E06BBC9B7239}"/>
              </c:ext>
            </c:extLst>
          </c:dPt>
          <c:dLbls>
            <c:dLbl>
              <c:idx val="0"/>
              <c:layout>
                <c:manualLayout>
                  <c:x val="-7.1894616265750291E-2"/>
                  <c:y val="1.668174603174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6-495E-8B8A-771F3C0A5FE1}"/>
                </c:ext>
              </c:extLst>
            </c:dLbl>
            <c:dLbl>
              <c:idx val="1"/>
              <c:layout>
                <c:manualLayout>
                  <c:x val="5.3557273768614043E-2"/>
                  <c:y val="8.1367724867724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6-495E-8B8A-771F3C0A5FE1}"/>
                </c:ext>
              </c:extLst>
            </c:dLbl>
            <c:dLbl>
              <c:idx val="3"/>
              <c:layout>
                <c:manualLayout>
                  <c:x val="-9.4558991981672461E-2"/>
                  <c:y val="3.5760052910052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6-495E-8B8A-771F3C0A5FE1}"/>
                </c:ext>
              </c:extLst>
            </c:dLbl>
            <c:dLbl>
              <c:idx val="4"/>
              <c:layout>
                <c:manualLayout>
                  <c:x val="-0.1056337342497136"/>
                  <c:y val="-0.12347910052910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C6-495E-8B8A-771F3C0A5FE1}"/>
                </c:ext>
              </c:extLst>
            </c:dLbl>
            <c:dLbl>
              <c:idx val="5"/>
              <c:layout>
                <c:manualLayout>
                  <c:x val="2.5458190148911798E-2"/>
                  <c:y val="2.1884656084656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6-495E-8B8A-771F3C0A5FE1}"/>
                </c:ext>
              </c:extLst>
            </c:dLbl>
            <c:dLbl>
              <c:idx val="6"/>
              <c:layout>
                <c:manualLayout>
                  <c:x val="0.10157359679266896"/>
                  <c:y val="7.180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90-4EF2-86C0-E06BBC9B7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aseline="0">
                    <a:solidFill>
                      <a:srgbClr val="080808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КУМИ КГО</c:v>
                </c:pt>
                <c:pt idx="1">
                  <c:v>Дума КГО</c:v>
                </c:pt>
                <c:pt idx="2">
                  <c:v>Финансовое управление в КГО</c:v>
                </c:pt>
                <c:pt idx="3">
                  <c:v>Управление физ. культуры и спорта КГО</c:v>
                </c:pt>
                <c:pt idx="4">
                  <c:v>Администрация КГО</c:v>
                </c:pt>
                <c:pt idx="5">
                  <c:v>Управление культуры КГО</c:v>
                </c:pt>
                <c:pt idx="6">
                  <c:v>Управление образования КГО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89.7</c:v>
                </c:pt>
                <c:pt idx="1">
                  <c:v>0.09</c:v>
                </c:pt>
                <c:pt idx="2">
                  <c:v>280</c:v>
                </c:pt>
                <c:pt idx="3">
                  <c:v>0.4</c:v>
                </c:pt>
                <c:pt idx="4">
                  <c:v>766.7</c:v>
                </c:pt>
                <c:pt idx="5">
                  <c:v>1.1000000000000001</c:v>
                </c:pt>
                <c:pt idx="6">
                  <c:v>486.6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C6-495E-8B8A-771F3C0A5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1"/>
        <c:txPr>
          <a:bodyPr rot="0" anchor="ctr" anchorCtr="0"/>
          <a:lstStyle/>
          <a:p>
            <a:pPr>
              <a:defRPr sz="1000" kern="100" baseline="0">
                <a:solidFill>
                  <a:srgbClr val="080808"/>
                </a:solidFill>
              </a:defRPr>
            </a:pPr>
            <a:endParaRPr lang="ru-RU"/>
          </a:p>
        </c:txPr>
      </c:legendEntry>
      <c:legendEntry>
        <c:idx val="4"/>
        <c:txPr>
          <a:bodyPr rot="0" anchor="ctr" anchorCtr="0"/>
          <a:lstStyle/>
          <a:p>
            <a:pPr>
              <a:defRPr sz="1000" kern="0" baseline="0">
                <a:solidFill>
                  <a:srgbClr val="080808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6761941580756012"/>
          <c:y val="3.35978835978836E-3"/>
          <c:w val="0.33238058419243988"/>
          <c:h val="0.99664021164021166"/>
        </c:manualLayout>
      </c:layout>
      <c:overlay val="0"/>
      <c:txPr>
        <a:bodyPr rot="0" anchor="ctr" anchorCtr="0"/>
        <a:lstStyle/>
        <a:p>
          <a:pPr>
            <a:defRPr sz="1000" kern="100" baseline="0">
              <a:solidFill>
                <a:srgbClr val="08080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6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6263745019920316"/>
          <c:y val="2.9566190476190475E-2"/>
          <c:w val="0.53156533281799656"/>
          <c:h val="0.9143212265452486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(НДФЛ)</c:v>
                </c:pt>
                <c:pt idx="1">
                  <c:v>Акцизы по подакцизным товарам (продукции)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Государственная пошлина</c:v>
                </c:pt>
                <c:pt idx="5">
                  <c:v>Налог, взимаемый в связи с применением упрощенной системы налогообложения (УСН)</c:v>
                </c:pt>
                <c:pt idx="6">
                  <c:v>Единый налог на вмененный доход для отдельных видов деятельности (ЕНВД)</c:v>
                </c:pt>
                <c:pt idx="7">
                  <c:v>Единый сельскохозяйственный налог (ЕСН)</c:v>
                </c:pt>
                <c:pt idx="8">
                  <c:v>Налог, взимаемый в связи с применением патентной системы налогообложения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304.60000000000002</c:v>
                </c:pt>
                <c:pt idx="1">
                  <c:v>32.200000000000003</c:v>
                </c:pt>
                <c:pt idx="2">
                  <c:v>15.5</c:v>
                </c:pt>
                <c:pt idx="3">
                  <c:v>10.9</c:v>
                </c:pt>
                <c:pt idx="4">
                  <c:v>9.3000000000000007</c:v>
                </c:pt>
                <c:pt idx="5">
                  <c:v>10.1</c:v>
                </c:pt>
                <c:pt idx="6">
                  <c:v>8.9</c:v>
                </c:pt>
                <c:pt idx="7">
                  <c:v>0.3</c:v>
                </c:pt>
                <c:pt idx="8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7-467F-AC02-C7A7617B85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>
                <a:alpha val="9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054891544931388E-3"/>
                  <c:y val="-1.411111111111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47-41C8-8440-4D1784BC0A5A}"/>
                </c:ext>
              </c:extLst>
            </c:dLbl>
            <c:dLbl>
              <c:idx val="6"/>
              <c:layout>
                <c:manualLayout>
                  <c:x val="1.1243913235945108E-2"/>
                  <c:y val="-2.0158730158730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B5-4B9A-9CB4-19F296538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(НДФЛ)</c:v>
                </c:pt>
                <c:pt idx="1">
                  <c:v>Акцизы по подакцизным товарам (продукции)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Государственная пошлина</c:v>
                </c:pt>
                <c:pt idx="5">
                  <c:v>Налог, взимаемый в связи с применением упрощенной системы налогообложения (УСН)</c:v>
                </c:pt>
                <c:pt idx="6">
                  <c:v>Единый налог на вмененный доход для отдельных видов деятельности (ЕНВД)</c:v>
                </c:pt>
                <c:pt idx="7">
                  <c:v>Единый сельскохозяйственный налог (ЕСН)</c:v>
                </c:pt>
                <c:pt idx="8">
                  <c:v>Налог, взимаемый в связи с применением патентной системы налогообложения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340</c:v>
                </c:pt>
                <c:pt idx="1">
                  <c:v>37.700000000000003</c:v>
                </c:pt>
                <c:pt idx="2">
                  <c:v>14.9</c:v>
                </c:pt>
                <c:pt idx="3">
                  <c:v>8.1</c:v>
                </c:pt>
                <c:pt idx="4">
                  <c:v>9</c:v>
                </c:pt>
                <c:pt idx="5">
                  <c:v>37.9</c:v>
                </c:pt>
                <c:pt idx="6">
                  <c:v>2.8</c:v>
                </c:pt>
                <c:pt idx="7">
                  <c:v>0.1</c:v>
                </c:pt>
                <c:pt idx="8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E7-467F-AC02-C7A7617B8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473344"/>
        <c:axId val="106474880"/>
        <c:axId val="0"/>
      </c:bar3DChart>
      <c:catAx>
        <c:axId val="10647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474880"/>
        <c:crosses val="autoZero"/>
        <c:auto val="1"/>
        <c:lblAlgn val="l"/>
        <c:lblOffset val="100"/>
        <c:noMultiLvlLbl val="0"/>
      </c:catAx>
      <c:valAx>
        <c:axId val="106474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647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5"/>
      <c:depthPercent val="10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4105183494454431E-2"/>
          <c:w val="1"/>
          <c:h val="0.845369283430452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gradFill flip="none" rotWithShape="1">
              <a:gsLst>
                <a:gs pos="41000">
                  <a:schemeClr val="accent4">
                    <a:lumMod val="40000"/>
                    <a:lumOff val="60000"/>
                  </a:schemeClr>
                </a:gs>
                <a:gs pos="65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0406198795608455E-17"/>
                  <c:y val="8.9704392882552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3C-49E1-81DC-6FE37617ABB9}"/>
                </c:ext>
              </c:extLst>
            </c:dLbl>
            <c:dLbl>
              <c:idx val="1"/>
              <c:layout>
                <c:manualLayout>
                  <c:x val="1.445649772332927E-3"/>
                  <c:y val="8.5593962990476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3C-49E1-81DC-6FE37617ABB9}"/>
                </c:ext>
              </c:extLst>
            </c:dLbl>
            <c:dLbl>
              <c:idx val="2"/>
              <c:layout>
                <c:manualLayout>
                  <c:x val="3.4057044029143228E-3"/>
                  <c:y val="0.10873259743339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3C-49E1-81DC-6FE37617ABB9}"/>
                </c:ext>
              </c:extLst>
            </c:dLbl>
            <c:dLbl>
              <c:idx val="3"/>
              <c:layout>
                <c:manualLayout>
                  <c:x val="0"/>
                  <c:y val="0.11960585717673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3C-49E1-81DC-6FE37617ABB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304.60000000000002</c:v>
                </c:pt>
                <c:pt idx="1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3C-49E1-81DC-6FE37617AB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 </c:v>
                </c:pt>
              </c:strCache>
            </c:strRef>
          </c:tx>
          <c:spPr>
            <a:gradFill>
              <a:gsLst>
                <a:gs pos="51000">
                  <a:srgbClr val="00B050"/>
                </a:gs>
                <a:gs pos="8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7017482755579675E-3"/>
                  <c:y val="0.102609666491786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3C-49E1-81DC-6FE37617ABB9}"/>
                </c:ext>
              </c:extLst>
            </c:dLbl>
            <c:dLbl>
              <c:idx val="1"/>
              <c:layout>
                <c:manualLayout>
                  <c:x val="-2.8912995446658571E-3"/>
                  <c:y val="0.10448483671681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3C-49E1-81DC-6FE37617AB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342.8</c:v>
                </c:pt>
                <c:pt idx="1">
                  <c:v>280.60000000000002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3C-49E1-81DC-6FE37617AB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 </c:v>
                </c:pt>
              </c:strCache>
            </c:strRef>
          </c:tx>
          <c:spPr>
            <a:gradFill>
              <a:gsLst>
                <a:gs pos="47000">
                  <a:srgbClr val="DE8848"/>
                </a:gs>
                <a:gs pos="84000">
                  <a:srgbClr val="DE8848">
                    <a:lumMod val="40000"/>
                    <a:lumOff val="60000"/>
                  </a:srgbClr>
                </a:gs>
                <a:gs pos="100000">
                  <a:srgbClr val="B9CEE6">
                    <a:lumMod val="20000"/>
                    <a:lumOff val="80000"/>
                  </a:srgb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rgbClr val="FF66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rgbClr val="FF6600"/>
              </a:contourClr>
            </a:sp3d>
          </c:spPr>
          <c:invertIfNegative val="0"/>
          <c:dLbls>
            <c:dLbl>
              <c:idx val="0"/>
              <c:layout>
                <c:manualLayout>
                  <c:x val="1.1352348009714408E-3"/>
                  <c:y val="0.11145091236923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3C-49E1-81DC-6FE37617ABB9}"/>
                </c:ext>
              </c:extLst>
            </c:dLbl>
            <c:dLbl>
              <c:idx val="1"/>
              <c:layout>
                <c:manualLayout>
                  <c:x val="0"/>
                  <c:y val="0.1196058571767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3C-49E1-81DC-6FE37617ABB9}"/>
                </c:ext>
              </c:extLst>
            </c:dLbl>
            <c:dLbl>
              <c:idx val="2"/>
              <c:layout>
                <c:manualLayout>
                  <c:x val="-8.3249590364867677E-17"/>
                  <c:y val="0.10329596756172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3C-49E1-81DC-6FE37617ABB9}"/>
                </c:ext>
              </c:extLst>
            </c:dLbl>
            <c:dLbl>
              <c:idx val="3"/>
              <c:layout>
                <c:manualLayout>
                  <c:x val="0"/>
                  <c:y val="0.11688754224090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3C-49E1-81DC-6FE37617AB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419.3</c:v>
                </c:pt>
                <c:pt idx="1">
                  <c:v>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3C-49E1-81DC-6FE37617A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0"/>
        <c:shape val="box"/>
        <c:axId val="109087360"/>
        <c:axId val="109257088"/>
        <c:axId val="0"/>
      </c:bar3DChart>
      <c:catAx>
        <c:axId val="109087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9257088"/>
        <c:crosses val="autoZero"/>
        <c:auto val="1"/>
        <c:lblAlgn val="ctr"/>
        <c:lblOffset val="100"/>
        <c:noMultiLvlLbl val="0"/>
      </c:catAx>
      <c:valAx>
        <c:axId val="109257088"/>
        <c:scaling>
          <c:orientation val="minMax"/>
          <c:max val="491"/>
          <c:min val="1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109087360"/>
        <c:crosses val="autoZero"/>
        <c:crossBetween val="between"/>
        <c:majorUnit val="100"/>
        <c:min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67435702508487"/>
          <c:y val="0.86995909580699704"/>
          <c:w val="0.71016221968974491"/>
          <c:h val="9.0612352879230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5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Земельный налог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5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3.5513614047568566E-2"/>
          <c:y val="9.7726070562276862E-2"/>
          <c:w val="0.90343983759842617"/>
          <c:h val="0.87103488736251999"/>
        </c:manualLayout>
      </c:layout>
      <c:bar3DChart>
        <c:barDir val="col"/>
        <c:grouping val="stacked"/>
        <c:varyColors val="1"/>
        <c:ser>
          <c:idx val="1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gradFill>
              <a:gsLst>
                <a:gs pos="46000">
                  <a:schemeClr val="accent1">
                    <a:lumMod val="60000"/>
                    <a:lumOff val="40000"/>
                  </a:schemeClr>
                </a:gs>
                <a:gs pos="100000">
                  <a:schemeClr val="accent4">
                    <a:lumMod val="0"/>
                    <a:lumOff val="100000"/>
                  </a:schemeClr>
                </a:gs>
                <a:gs pos="72000">
                  <a:schemeClr val="bg1">
                    <a:lumMod val="95000"/>
                  </a:schemeClr>
                </a:gs>
              </a:gsLst>
              <a:path path="circle">
                <a:fillToRect l="50000" t="-80000" r="50000" b="180000"/>
              </a:path>
            </a:gra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72000">
                    <a:schemeClr val="bg1">
                      <a:lumMod val="95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 w="2857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contourW="28575">
                <a:bevelT w="0" h="0"/>
                <a:bevelB w="0" h="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33-48E6-AFE7-23A905308B2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72000">
                    <a:schemeClr val="bg1">
                      <a:lumMod val="95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 w="2857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contourW="28575">
                <a:bevelT w="0" h="0"/>
                <a:bevelB w="0" h="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33-48E6-AFE7-23A905308B2E}"/>
              </c:ext>
            </c:extLst>
          </c:dPt>
          <c:dLbls>
            <c:dLbl>
              <c:idx val="0"/>
              <c:layout>
                <c:manualLayout>
                  <c:x val="-1.5171192632596121E-4"/>
                  <c:y val="-1.695148137970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33-48E6-AFE7-23A905308B2E}"/>
                </c:ext>
              </c:extLst>
            </c:dLbl>
            <c:dLbl>
              <c:idx val="1"/>
              <c:layout>
                <c:manualLayout>
                  <c:x val="6.8033849658168787E-3"/>
                  <c:y val="-3.68632037562803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5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77023429047644"/>
                      <c:h val="8.41258186627130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233-48E6-AFE7-23A905308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15.5</c:v>
                </c:pt>
                <c:pt idx="1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33-48E6-AFE7-23A905308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shape val="cylinder"/>
        <c:axId val="109240320"/>
        <c:axId val="109241856"/>
        <c:axId val="0"/>
      </c:bar3DChart>
      <c:catAx>
        <c:axId val="109240320"/>
        <c:scaling>
          <c:orientation val="minMax"/>
        </c:scaling>
        <c:delete val="1"/>
        <c:axPos val="b"/>
        <c:majorTickMark val="out"/>
        <c:minorTickMark val="none"/>
        <c:tickLblPos val="none"/>
        <c:crossAx val="109241856"/>
        <c:crosses val="autoZero"/>
        <c:auto val="1"/>
        <c:lblAlgn val="ctr"/>
        <c:lblOffset val="100"/>
        <c:noMultiLvlLbl val="0"/>
      </c:catAx>
      <c:valAx>
        <c:axId val="109241856"/>
        <c:scaling>
          <c:orientation val="minMax"/>
          <c:max val="20"/>
          <c:min val="1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one"/>
        <c:crossAx val="10924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softEdge rad="101600"/>
    </a:effectLst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</c:rich>
      </c:tx>
      <c:layout>
        <c:manualLayout>
          <c:xMode val="edge"/>
          <c:yMode val="edge"/>
          <c:x val="0.38916589106058636"/>
          <c:y val="5.46240084825165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3.9698672776056147E-2"/>
          <c:y val="0.10260929536780733"/>
          <c:w val="0.90343983759842617"/>
          <c:h val="0.87103488736251999"/>
        </c:manualLayout>
      </c:layout>
      <c:bar3DChart>
        <c:barDir val="col"/>
        <c:grouping val="stacked"/>
        <c:varyColors val="0"/>
        <c:ser>
          <c:idx val="1"/>
          <c:order val="0"/>
          <c:spPr>
            <a:gradFill>
              <a:gsLst>
                <a:gs pos="90501">
                  <a:srgbClr val="FFC000"/>
                </a:gs>
                <a:gs pos="77000">
                  <a:schemeClr val="accent5">
                    <a:lumMod val="60000"/>
                    <a:lumOff val="40000"/>
                  </a:schemeClr>
                </a:gs>
                <a:gs pos="22000">
                  <a:schemeClr val="accent2"/>
                </a:gs>
                <a:gs pos="4000">
                  <a:schemeClr val="accent4">
                    <a:lumMod val="40000"/>
                    <a:lumOff val="60000"/>
                  </a:schemeClr>
                </a:gs>
                <a:gs pos="48000">
                  <a:schemeClr val="accent2">
                    <a:lumMod val="40000"/>
                    <a:lumOff val="60000"/>
                  </a:schemeClr>
                </a:gs>
                <a:gs pos="25010">
                  <a:srgbClr val="FFFFFF"/>
                </a:gs>
                <a:gs pos="10150">
                  <a:srgbClr val="FFFFFF"/>
                </a:gs>
                <a:gs pos="0">
                  <a:schemeClr val="accent4">
                    <a:lumMod val="0"/>
                    <a:lumOff val="100000"/>
                  </a:schemeClr>
                </a:gs>
                <a:gs pos="20000">
                  <a:schemeClr val="accent4">
                    <a:lumMod val="0"/>
                    <a:lumOff val="10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-80000" r="50000" b="180000"/>
              </a:path>
            </a:gradFill>
            <a:ln w="28575">
              <a:solidFill>
                <a:schemeClr val="tx1"/>
              </a:solidFill>
            </a:ln>
            <a:effectLst>
              <a:softEdge rad="0"/>
            </a:effectLst>
            <a:sp3d contourW="28575"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2.7060981388863374E-3"/>
                  <c:y val="1.488966588404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7E-4430-869A-FEE55CA1D91A}"/>
                </c:ext>
              </c:extLst>
            </c:dLbl>
            <c:dLbl>
              <c:idx val="1"/>
              <c:layout>
                <c:manualLayout>
                  <c:x val="-2.7060981388863374E-3"/>
                  <c:y val="1.972934524462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9B-4CC2-ADED-99A9296BB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Лист1!$B$1:$B$2</c:f>
              <c:numCache>
                <c:formatCode>0.0</c:formatCode>
                <c:ptCount val="2"/>
                <c:pt idx="0" formatCode="General">
                  <c:v>304.60000000000002</c:v>
                </c:pt>
                <c:pt idx="1">
                  <c:v>340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E89B-4CC2-ADED-99A9296BB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gapDepth val="190"/>
        <c:shape val="cylinder"/>
        <c:axId val="110543232"/>
        <c:axId val="110544768"/>
        <c:axId val="0"/>
      </c:bar3DChart>
      <c:dateAx>
        <c:axId val="1105432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0544768"/>
        <c:crosses val="autoZero"/>
        <c:auto val="0"/>
        <c:lblOffset val="100"/>
        <c:baseTimeUnit val="days"/>
        <c:minorUnit val="1"/>
      </c:dateAx>
      <c:valAx>
        <c:axId val="110544768"/>
        <c:scaling>
          <c:orientation val="minMax"/>
          <c:max val="300"/>
          <c:min val="10"/>
        </c:scaling>
        <c:delete val="1"/>
        <c:axPos val="l"/>
        <c:numFmt formatCode="General" sourceLinked="1"/>
        <c:majorTickMark val="out"/>
        <c:minorTickMark val="none"/>
        <c:tickLblPos val="none"/>
        <c:crossAx val="11054323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5.5935162401574735E-2"/>
          <c:y val="0.10012517838796896"/>
          <c:w val="0.90343983759842617"/>
          <c:h val="0.87103488736251999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spPr>
            <a:gradFill flip="none" rotWithShape="1">
              <a:gsLst>
                <a:gs pos="77000">
                  <a:srgbClr val="0070C0"/>
                </a:gs>
                <a:gs pos="75000">
                  <a:srgbClr val="FFD860"/>
                </a:gs>
                <a:gs pos="70258">
                  <a:schemeClr val="accent3">
                    <a:lumMod val="20000"/>
                    <a:lumOff val="80000"/>
                  </a:schemeClr>
                </a:gs>
                <a:gs pos="55000">
                  <a:srgbClr val="FFEBAF"/>
                </a:gs>
                <a:gs pos="25010">
                  <a:srgbClr val="FFFFFF"/>
                </a:gs>
                <a:gs pos="10150">
                  <a:srgbClr val="FFFFFF"/>
                </a:gs>
                <a:gs pos="0">
                  <a:schemeClr val="accent4">
                    <a:lumMod val="0"/>
                    <a:lumOff val="100000"/>
                  </a:schemeClr>
                </a:gs>
                <a:gs pos="23000">
                  <a:schemeClr val="accent4">
                    <a:lumMod val="0"/>
                    <a:lumOff val="100000"/>
                  </a:schemeClr>
                </a:gs>
                <a:gs pos="87442">
                  <a:srgbClr val="74B1DD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28575">
              <a:solidFill>
                <a:schemeClr val="tx1"/>
              </a:solidFill>
            </a:ln>
            <a:effectLst>
              <a:softEdge rad="0"/>
            </a:effectLst>
            <a:sp3d contourW="28575"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1.3090858572499763E-2"/>
                  <c:y val="-2.21948982651601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5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56923520126551"/>
                      <c:h val="9.4537908063468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39-4082-BCD6-DF58486451A6}"/>
                </c:ext>
              </c:extLst>
            </c:dLbl>
            <c:dLbl>
              <c:idx val="1"/>
              <c:layout>
                <c:manualLayout>
                  <c:x val="1.3781341176261229E-4"/>
                  <c:y val="-1.5225279204123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5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86313706237917"/>
                      <c:h val="6.860751042320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A1B-4B40-BD69-CFD851409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Лист1!$B$2:$B$3</c:f>
              <c:numCache>
                <c:formatCode>0.0</c:formatCode>
                <c:ptCount val="2"/>
                <c:pt idx="0" formatCode="General">
                  <c:v>10.1</c:v>
                </c:pt>
                <c:pt idx="1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CC-46E5-85E6-8BDAD2D2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gapDepth val="190"/>
        <c:shape val="cylinder"/>
        <c:axId val="114170880"/>
        <c:axId val="114184960"/>
        <c:axId val="0"/>
      </c:bar3DChart>
      <c:catAx>
        <c:axId val="114170880"/>
        <c:scaling>
          <c:orientation val="minMax"/>
        </c:scaling>
        <c:delete val="1"/>
        <c:axPos val="b"/>
        <c:majorTickMark val="out"/>
        <c:minorTickMark val="none"/>
        <c:tickLblPos val="none"/>
        <c:crossAx val="114184960"/>
        <c:crosses val="autoZero"/>
        <c:auto val="1"/>
        <c:lblAlgn val="ctr"/>
        <c:lblOffset val="100"/>
        <c:noMultiLvlLbl val="0"/>
      </c:catAx>
      <c:valAx>
        <c:axId val="114184960"/>
        <c:scaling>
          <c:orientation val="minMax"/>
          <c:max val="10"/>
          <c:min val="1"/>
        </c:scaling>
        <c:delete val="1"/>
        <c:axPos val="l"/>
        <c:numFmt formatCode="General" sourceLinked="1"/>
        <c:majorTickMark val="out"/>
        <c:minorTickMark val="none"/>
        <c:tickLblPos val="none"/>
        <c:crossAx val="1141708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862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</a:t>
            </a:r>
          </a:p>
        </c:rich>
      </c:tx>
      <c:layout>
        <c:manualLayout>
          <c:xMode val="edge"/>
          <c:yMode val="edge"/>
          <c:x val="0.39846037931399003"/>
          <c:y val="6.9619444765741589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862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3.5513614047568566E-2"/>
          <c:y val="9.7726070562276862E-2"/>
          <c:w val="0.90343983759842617"/>
          <c:h val="0.87103488736251999"/>
        </c:manualLayout>
      </c:layout>
      <c:bar3DChart>
        <c:barDir val="col"/>
        <c:grouping val="stacked"/>
        <c:varyColors val="1"/>
        <c:ser>
          <c:idx val="1"/>
          <c:order val="0"/>
          <c:spPr>
            <a:gradFill>
              <a:gsLst>
                <a:gs pos="46000">
                  <a:srgbClr val="92D050"/>
                </a:gs>
                <a:gs pos="100000">
                  <a:schemeClr val="accent4">
                    <a:lumMod val="0"/>
                    <a:lumOff val="100000"/>
                  </a:schemeClr>
                </a:gs>
                <a:gs pos="72000">
                  <a:schemeClr val="bg1">
                    <a:lumMod val="95000"/>
                  </a:schemeClr>
                </a:gs>
              </a:gsLst>
              <a:path path="circle">
                <a:fillToRect l="50000" t="-80000" r="50000" b="180000"/>
              </a:path>
            </a:gra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46000">
                    <a:srgbClr val="92D05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72000">
                    <a:schemeClr val="bg1">
                      <a:lumMod val="95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 w="2857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contourW="28575">
                <a:bevelT w="0" h="0"/>
                <a:bevelB w="0" h="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67-4A3F-9D85-804F3552D03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46000">
                    <a:srgbClr val="92D05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72000">
                    <a:schemeClr val="bg1">
                      <a:lumMod val="95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 w="2857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contourW="28575">
                <a:bevelT w="0" h="0"/>
                <a:bevelB w="0" h="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67-4A3F-9D85-804F3552D03F}"/>
              </c:ext>
            </c:extLst>
          </c:dPt>
          <c:dLbls>
            <c:dLbl>
              <c:idx val="0"/>
              <c:layout>
                <c:manualLayout>
                  <c:x val="-1.5425824784620157E-3"/>
                  <c:y val="-2.1656855075888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77023429047644"/>
                      <c:h val="8.41258186627130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F67-4A3F-9D85-804F3552D03F}"/>
                </c:ext>
              </c:extLst>
            </c:dLbl>
            <c:dLbl>
              <c:idx val="1"/>
              <c:layout>
                <c:manualLayout>
                  <c:x val="9.2818100770832128E-3"/>
                  <c:y val="6.019158321012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77023429047644"/>
                      <c:h val="8.41258186627130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F67-4A3F-9D85-804F3552D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noAutofit/>
              </a:bodyPr>
              <a:lstStyle/>
              <a:p>
                <a:pPr>
                  <a:defRPr sz="25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Лист1!$B$1:$B$2</c:f>
              <c:numCache>
                <c:formatCode>#,##0.0</c:formatCode>
                <c:ptCount val="2"/>
                <c:pt idx="0">
                  <c:v>8.9</c:v>
                </c:pt>
                <c:pt idx="1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A4C4-4657-80F9-CA7EABAA8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shape val="cylinder"/>
        <c:axId val="114416256"/>
        <c:axId val="114237824"/>
        <c:axId val="0"/>
      </c:bar3DChart>
      <c:catAx>
        <c:axId val="114416256"/>
        <c:scaling>
          <c:orientation val="minMax"/>
        </c:scaling>
        <c:delete val="1"/>
        <c:axPos val="b"/>
        <c:majorTickMark val="out"/>
        <c:minorTickMark val="none"/>
        <c:tickLblPos val="none"/>
        <c:crossAx val="114237824"/>
        <c:crosses val="autoZero"/>
        <c:auto val="1"/>
        <c:lblAlgn val="ctr"/>
        <c:lblOffset val="100"/>
        <c:noMultiLvlLbl val="0"/>
      </c:catAx>
      <c:valAx>
        <c:axId val="114237824"/>
        <c:scaling>
          <c:orientation val="minMax"/>
          <c:max val="10"/>
          <c:min val="1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one"/>
        <c:crossAx val="11441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softEdge rad="1016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0.11502</cdr:x>
      <cdr:y>0.06077</cdr:y>
    </cdr:from>
    <cdr:to>
      <cdr:x>0.29943</cdr:x>
      <cdr:y>0.15532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16921CA-83E0-47FF-83E2-4FB4EB8E0D26}"/>
            </a:ext>
          </a:extLst>
        </cdr:cNvPr>
        <cdr:cNvSpPr txBox="1"/>
      </cdr:nvSpPr>
      <cdr:spPr>
        <a:xfrm xmlns:a="http://schemas.openxmlformats.org/drawingml/2006/main">
          <a:off x="1030308" y="360000"/>
          <a:ext cx="1651940" cy="56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7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0.23619</cdr:x>
      <cdr:y>0.05658</cdr:y>
    </cdr:from>
    <cdr:to>
      <cdr:x>0.79039</cdr:x>
      <cdr:y>0.16256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D810A9-AD68-4DB7-B698-5B58C9F9F350}"/>
            </a:ext>
          </a:extLst>
        </cdr:cNvPr>
        <cdr:cNvSpPr txBox="1"/>
      </cdr:nvSpPr>
      <cdr:spPr>
        <a:xfrm xmlns:a="http://schemas.openxmlformats.org/drawingml/2006/main">
          <a:off x="1140451" y="288273"/>
          <a:ext cx="2675974" cy="54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0.23619</cdr:x>
      <cdr:y>0.05658</cdr:y>
    </cdr:from>
    <cdr:to>
      <cdr:x>0.42556</cdr:x>
      <cdr:y>0.23605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986BF89-BFD8-43A2-99C4-72F688BAB6A1}"/>
            </a:ext>
          </a:extLst>
        </cdr:cNvPr>
        <cdr:cNvSpPr txBox="1"/>
      </cdr:nvSpPr>
      <cdr:spPr>
        <a:xfrm xmlns:a="http://schemas.openxmlformats.org/drawingml/2006/main">
          <a:off x="1140451" y="288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0.14193</cdr:x>
      <cdr:y>0.92591</cdr:y>
    </cdr:from>
    <cdr:to>
      <cdr:x>0.47317</cdr:x>
      <cdr:y>1</cdr:y>
    </cdr:to>
    <cdr:sp macro="" textlink="">
      <cdr:nvSpPr>
        <cdr:cNvPr id="4" name="TextBox 15">
          <a:extLst xmlns:a="http://schemas.openxmlformats.org/drawingml/2006/main">
            <a:ext uri="{FF2B5EF4-FFF2-40B4-BE49-F238E27FC236}">
              <a16:creationId xmlns:a16="http://schemas.microsoft.com/office/drawing/2014/main" id="{9DAA226A-AB3E-4E84-B1CD-CD15F5CF6979}"/>
            </a:ext>
          </a:extLst>
        </cdr:cNvPr>
        <cdr:cNvSpPr txBox="1"/>
      </cdr:nvSpPr>
      <cdr:spPr>
        <a:xfrm xmlns:a="http://schemas.openxmlformats.org/drawingml/2006/main">
          <a:off x="666102" y="5000125"/>
          <a:ext cx="155455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  <a:endParaRPr lang="ru-RU" sz="20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0.08527</cdr:x>
      <cdr:y>0.54593</cdr:y>
    </cdr:from>
    <cdr:to>
      <cdr:x>0.24806</cdr:x>
      <cdr:y>0.71867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2EFDAC0-0B59-41E0-8E23-4F5DEF9F5BF5}"/>
            </a:ext>
          </a:extLst>
        </cdr:cNvPr>
        <cdr:cNvSpPr txBox="1"/>
      </cdr:nvSpPr>
      <cdr:spPr>
        <a:xfrm xmlns:a="http://schemas.openxmlformats.org/drawingml/2006/main">
          <a:off x="478971" y="28898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0.13366</cdr:x>
      <cdr:y>0.92578</cdr:y>
    </cdr:from>
    <cdr:to>
      <cdr:x>0.46491</cdr:x>
      <cdr:y>1</cdr:y>
    </cdr:to>
    <cdr:sp macro="" textlink="">
      <cdr:nvSpPr>
        <cdr:cNvPr id="3" name="TextBox 15">
          <a:extLst xmlns:a="http://schemas.openxmlformats.org/drawingml/2006/main">
            <a:ext uri="{FF2B5EF4-FFF2-40B4-BE49-F238E27FC236}">
              <a16:creationId xmlns:a16="http://schemas.microsoft.com/office/drawing/2014/main" id="{7A04AAE7-1978-4CF5-8EC7-B87BBCB78000}"/>
            </a:ext>
          </a:extLst>
        </cdr:cNvPr>
        <cdr:cNvSpPr txBox="1"/>
      </cdr:nvSpPr>
      <cdr:spPr>
        <a:xfrm xmlns:a="http://schemas.openxmlformats.org/drawingml/2006/main">
          <a:off x="627300" y="4990743"/>
          <a:ext cx="155455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  <a:endParaRPr lang="ru-RU" sz="20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0.08527</cdr:x>
      <cdr:y>0.54593</cdr:y>
    </cdr:from>
    <cdr:to>
      <cdr:x>0.24806</cdr:x>
      <cdr:y>0.71867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2EFDAC0-0B59-41E0-8E23-4F5DEF9F5BF5}"/>
            </a:ext>
          </a:extLst>
        </cdr:cNvPr>
        <cdr:cNvSpPr txBox="1"/>
      </cdr:nvSpPr>
      <cdr:spPr>
        <a:xfrm xmlns:a="http://schemas.openxmlformats.org/drawingml/2006/main">
          <a:off x="478971" y="28898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0.08527</cdr:x>
      <cdr:y>0.54593</cdr:y>
    </cdr:from>
    <cdr:to>
      <cdr:x>0.24806</cdr:x>
      <cdr:y>0.71867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2EFDAC0-0B59-41E0-8E23-4F5DEF9F5BF5}"/>
            </a:ext>
          </a:extLst>
        </cdr:cNvPr>
        <cdr:cNvSpPr txBox="1"/>
      </cdr:nvSpPr>
      <cdr:spPr>
        <a:xfrm xmlns:a="http://schemas.openxmlformats.org/drawingml/2006/main">
          <a:off x="478971" y="28898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0.38535</cdr:x>
      <cdr:y>0.22044</cdr:y>
    </cdr:from>
    <cdr:to>
      <cdr:x>0.43324</cdr:x>
      <cdr:y>0.26945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F4347A-48C6-4494-9450-DE0146ABDADE}"/>
            </a:ext>
          </a:extLst>
        </cdr:cNvPr>
        <cdr:cNvSpPr txBox="1"/>
      </cdr:nvSpPr>
      <cdr:spPr>
        <a:xfrm xmlns:a="http://schemas.openxmlformats.org/drawingml/2006/main">
          <a:off x="3476108" y="1295397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86A48-1FC6-4FF5-BB94-73EF50D45142}" type="datetimeFigureOut">
              <a:rPr lang="ru-RU" smtClean="0"/>
              <a:pPr/>
              <a:t>ср 01.06.22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4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26AE6-E428-44CE-962A-16DF161582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6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26AE6-E428-44CE-962A-16DF1615826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67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6AE6-E428-44CE-962A-16DF1615826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98F1B-AEA6-49E9-B691-4BAF1CA9E5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670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6AE6-E428-44CE-962A-16DF1615826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65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6AE6-E428-44CE-962A-16DF1615826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2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26AE6-E428-44CE-962A-16DF1615826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4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26AE6-E428-44CE-962A-16DF1615826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90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26AE6-E428-44CE-962A-16DF1615826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83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26AE6-E428-44CE-962A-16DF1615826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8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26AE6-E428-44CE-962A-16DF1615826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72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26AE6-E428-44CE-962A-16DF1615826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3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26AE6-E428-44CE-962A-16DF161582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27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26AE6-E428-44CE-962A-16DF1615826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3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6AE6-E428-44CE-962A-16DF1615826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98F1B-AEA6-49E9-B691-4BAF1CA9E59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9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6AE6-E428-44CE-962A-16DF161582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2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98F1B-AEA6-49E9-B691-4BAF1CA9E59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1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98F1B-AEA6-49E9-B691-4BAF1CA9E59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25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98F1B-AEA6-49E9-B691-4BAF1CA9E59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7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98F1B-AEA6-49E9-B691-4BAF1CA9E59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7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>
            <a:extLst>
              <a:ext uri="{FF2B5EF4-FFF2-40B4-BE49-F238E27FC236}">
                <a16:creationId xmlns:a16="http://schemas.microsoft.com/office/drawing/2014/main" id="{F680F82A-1001-4AC0-AB25-F74C4EE35F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315E31F9-18AA-4DC7-B28B-F8B16D9CA17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F04485B5-9E41-4336-9420-2CBA0C1702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B6C5646C-B00F-4B02-BCFD-8DB746D911C2}"/>
              </a:ext>
            </a:extLst>
          </p:cNvPr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AutoShape 21">
            <a:extLst>
              <a:ext uri="{FF2B5EF4-FFF2-40B4-BE49-F238E27FC236}">
                <a16:creationId xmlns:a16="http://schemas.microsoft.com/office/drawing/2014/main" id="{789E9F12-7827-4033-B5A0-9A2543B745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AutoShape 22">
            <a:extLst>
              <a:ext uri="{FF2B5EF4-FFF2-40B4-BE49-F238E27FC236}">
                <a16:creationId xmlns:a16="http://schemas.microsoft.com/office/drawing/2014/main" id="{4DB09ADF-CD8B-4E30-B3AF-3D1258EAA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AutoShape 23">
            <a:extLst>
              <a:ext uri="{FF2B5EF4-FFF2-40B4-BE49-F238E27FC236}">
                <a16:creationId xmlns:a16="http://schemas.microsoft.com/office/drawing/2014/main" id="{61C4508A-A7FF-4E78-89B3-FD5213CA16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5FD370B6-A961-43FC-ACDD-F3714BF45E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33C57CF-DFEE-4D58-A8E6-170059778F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446F9C5-8D3E-4F31-AC00-0D24DB8DCE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1D7BC5D-13B2-45A6-838E-2BDC3BA9AA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0EB07C6-4576-4CF2-A2E0-C4F6FDD0C8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fld id="{4E48F899-06F1-40A6-91E0-BD7F9DE3C6C3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3188" name="Group 116">
            <a:extLst>
              <a:ext uri="{FF2B5EF4-FFF2-40B4-BE49-F238E27FC236}">
                <a16:creationId xmlns:a16="http://schemas.microsoft.com/office/drawing/2014/main" id="{CAA9B9DA-F221-425E-8300-47F047D66AE8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3185" name="AutoShape 113" descr="gdd01">
              <a:extLst>
                <a:ext uri="{FF2B5EF4-FFF2-40B4-BE49-F238E27FC236}">
                  <a16:creationId xmlns:a16="http://schemas.microsoft.com/office/drawing/2014/main" id="{D14BB78F-46D5-4D2D-9284-07A10C72600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anose="02020603050405020304" pitchFamily="18" charset="0"/>
                <a:ea typeface="Gulim" panose="020B0503020000020004" pitchFamily="34" charset="-127"/>
              </a:endParaRPr>
            </a:p>
          </p:txBody>
        </p:sp>
        <p:sp>
          <p:nvSpPr>
            <p:cNvPr id="3186" name="AutoShape 114" descr="gdd04">
              <a:extLst>
                <a:ext uri="{FF2B5EF4-FFF2-40B4-BE49-F238E27FC236}">
                  <a16:creationId xmlns:a16="http://schemas.microsoft.com/office/drawing/2014/main" id="{8D76F39C-48F6-4505-A024-B4A810EAF35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anose="02020603050405020304" pitchFamily="18" charset="0"/>
                <a:ea typeface="Gulim" panose="020B0503020000020004" pitchFamily="34" charset="-127"/>
              </a:endParaRPr>
            </a:p>
          </p:txBody>
        </p:sp>
        <p:sp>
          <p:nvSpPr>
            <p:cNvPr id="3187" name="AutoShape 115" descr="gdd03">
              <a:extLst>
                <a:ext uri="{FF2B5EF4-FFF2-40B4-BE49-F238E27FC236}">
                  <a16:creationId xmlns:a16="http://schemas.microsoft.com/office/drawing/2014/main" id="{7F8A1506-B4FF-4759-82EE-087EE235100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anose="02020603050405020304" pitchFamily="18" charset="0"/>
                <a:ea typeface="Gulim" panose="020B0503020000020004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C5869-2A1B-4784-B8A5-5DDAB520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AA393C-A3F4-42D9-935D-601A3EE1F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203C38-2082-4C52-8B0F-E68D2AF6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72F44-367B-48FD-AE25-3995A6E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BCE368-765D-42F9-B68A-D4E03257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4A092-A625-4553-AE89-E06A393D35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410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CAFA68-7F1B-406D-8C53-9E81D81B7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1C388E-418A-495A-A46F-C72647C4D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33602-AA3C-463E-943C-7591F010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A9EEF-C925-43AA-8E55-D36AC6E7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C967-4412-4148-84EB-0CC03C27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F00F4-283B-436D-AD39-FDAE200F1F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20239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4C8F0-DB79-42A0-B12E-7D2177B8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9D6B82E8-A014-44CF-87E3-C0E3666CD4C3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BD9CC-DAD4-4451-BAAB-2C53AE4A5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74066-F4BD-46EB-801D-FF541529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78B891-BB56-4A14-BDFC-BA74C37F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138E76A1-F8DB-4BCA-9790-8AB9AC8717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255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1C796-1742-4C37-80B1-813B3403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88D1FC22-8F5A-4C9A-8C6F-9DA7D285DE7A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2F7FA9-E0FD-47A6-931B-1737DA96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8B930-5C8F-403B-83C7-37C7D639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8E8814-DD52-4E34-A5C7-139CE73A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412B5F8D-E550-4BC6-8E44-3555354104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224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36A21-A1C9-401D-BF50-5FD8CC77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54FF-6C43-4FB9-8EB7-FAC56FB33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22660-95D0-45DA-A9A5-57313E963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3194B3-DAED-4DAD-A20B-F8BB1862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860958-4AD8-4484-A03C-E0193F75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9EA9E-AE4E-4AB9-A1B5-CF67E67A86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744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0899A-1F34-47B6-8BD5-97E975DD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560A84-C8B7-434D-BB0A-5B02DE05C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AE864-9A7C-491D-B6C8-2A619215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72BCE6-7CA7-4161-BDEB-04F148CA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170776-7D5A-4D72-973A-9E435748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61422-2448-45EB-9EE5-FBF858C0DF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840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DDC7F-0A47-4E00-AF04-465AF0DF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E8F508-38CB-47D8-89E8-F12A6930E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BD63FB-3835-4FC2-90EB-9DCD73FCE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98D4F7-8AE2-4A72-9328-679D3963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6C6AC3-3061-4B81-814A-E3464BA3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AF58BE-24B1-475B-989F-0732E60D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A9933-8D77-43FC-A0E5-57B46A01ED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367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C768E-FB5F-4557-9DDD-691C7FC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130CC6-DAD2-4CCD-AC2F-DEAE090C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E0665E-4E75-45A1-9577-E86055116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A5ECC5-0C46-43C1-8C72-0A1BD3D68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1D2897-600C-48AF-8684-C82AE026C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A91579-E3A3-4BEB-BCBA-20C4A1E3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66CEDB-B45C-4313-9108-5AAE8A67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3DA53C-6201-4FA7-A131-711C50D5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D72A7-4DD7-47A6-85CE-D8943EB270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707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13FF8-9FF7-4BF8-AF17-5A5C3303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89F8B0-5226-4956-BF8F-B057D698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88534-E526-45CA-A88D-9FB3F037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4FBB20-590E-418C-843E-956A19E7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36BDD-B295-4970-A99D-D9A9C11335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7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2E7BB3-126B-4F93-9AB8-A8A7B4AF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F14BFB-DBA6-4BBE-B040-BD4F6DA1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EF60E2-112C-43A4-A5B6-7F7C3F61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E07FE-A405-4394-BB9A-838ED1F00B4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560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D858B-B091-41FA-89D5-DAC9598F4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814AC-AEE2-4F66-B083-E725705F3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C985AE-366B-458A-9B9D-92796A70A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D3E378-E018-4DC9-9E46-64561096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DCC0B-8389-4A60-ABF1-8FD4F483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BE96C6-5AF9-4FD7-B372-B7602EBF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DEA18-59E1-487D-B8A9-B02884613A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83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DF10-E013-4021-880D-BD9A1F66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089980-B0B2-4754-9FD0-13F81F035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FC65C-2D55-4EC5-A624-5925CF1D9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57003B-8BE7-4F09-BEC9-C16E38AD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CFF969-C401-436D-9E76-5EEE37EB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A93183-A7FF-48E0-B5B8-C3665A19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34B4B-9D24-436C-94A0-3BD3B93CCA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650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>
            <a:extLst>
              <a:ext uri="{FF2B5EF4-FFF2-40B4-BE49-F238E27FC236}">
                <a16:creationId xmlns:a16="http://schemas.microsoft.com/office/drawing/2014/main" id="{1A76D7A4-8998-48E1-82A1-859F1FFD56A7}"/>
              </a:ext>
            </a:extLst>
          </p:cNvPr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40" name="Group 16">
            <a:extLst>
              <a:ext uri="{FF2B5EF4-FFF2-40B4-BE49-F238E27FC236}">
                <a16:creationId xmlns:a16="http://schemas.microsoft.com/office/drawing/2014/main" id="{22862733-5C1A-4D87-BDF2-82147F22E5E1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>
              <a:extLst>
                <a:ext uri="{FF2B5EF4-FFF2-40B4-BE49-F238E27FC236}">
                  <a16:creationId xmlns:a16="http://schemas.microsoft.com/office/drawing/2014/main" id="{CE11740E-ADED-44CD-A0C6-A811EB1B7F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>
              <a:extLst>
                <a:ext uri="{FF2B5EF4-FFF2-40B4-BE49-F238E27FC236}">
                  <a16:creationId xmlns:a16="http://schemas.microsoft.com/office/drawing/2014/main" id="{087B9EB8-409E-49DE-8855-B95E55086D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3" name="AutoShape 19">
            <a:extLst>
              <a:ext uri="{FF2B5EF4-FFF2-40B4-BE49-F238E27FC236}">
                <a16:creationId xmlns:a16="http://schemas.microsoft.com/office/drawing/2014/main" id="{A8F41028-16C1-47E7-A2BE-63025B7172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AutoShape 20">
            <a:extLst>
              <a:ext uri="{FF2B5EF4-FFF2-40B4-BE49-F238E27FC236}">
                <a16:creationId xmlns:a16="http://schemas.microsoft.com/office/drawing/2014/main" id="{1510F666-FD08-4578-B7A5-A186D4BC15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AutoShape 21">
            <a:extLst>
              <a:ext uri="{FF2B5EF4-FFF2-40B4-BE49-F238E27FC236}">
                <a16:creationId xmlns:a16="http://schemas.microsoft.com/office/drawing/2014/main" id="{09F1CD99-EC4C-4A0B-B877-30583C008F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B3A0A3-30DE-44E9-9044-592DBD67D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2C00D87-A157-4E67-AFF6-B7E65F2F75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EB8E94-9772-4D91-8505-2E324C825F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6206912-AF0B-43E5-9A45-F96420D798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68918A70-EA6A-4B61-9F1A-E9B42FF2BEF2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1046" name="Group 22">
            <a:extLst>
              <a:ext uri="{FF2B5EF4-FFF2-40B4-BE49-F238E27FC236}">
                <a16:creationId xmlns:a16="http://schemas.microsoft.com/office/drawing/2014/main" id="{A8318FD1-0E6F-41E5-B33A-337AB12376E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>
              <a:extLst>
                <a:ext uri="{FF2B5EF4-FFF2-40B4-BE49-F238E27FC236}">
                  <a16:creationId xmlns:a16="http://schemas.microsoft.com/office/drawing/2014/main" id="{CEAF7739-4EF3-4B38-A781-B4AB348E438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AutoShape 24">
              <a:extLst>
                <a:ext uri="{FF2B5EF4-FFF2-40B4-BE49-F238E27FC236}">
                  <a16:creationId xmlns:a16="http://schemas.microsoft.com/office/drawing/2014/main" id="{80591DB5-FB01-4AE9-8724-3C6618C7244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AutoShape 25">
              <a:extLst>
                <a:ext uri="{FF2B5EF4-FFF2-40B4-BE49-F238E27FC236}">
                  <a16:creationId xmlns:a16="http://schemas.microsoft.com/office/drawing/2014/main" id="{FD0349D3-603B-45AB-A0AF-A0D8A57748C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>
            <a:extLst>
              <a:ext uri="{FF2B5EF4-FFF2-40B4-BE49-F238E27FC236}">
                <a16:creationId xmlns:a16="http://schemas.microsoft.com/office/drawing/2014/main" id="{5A14D629-A4DB-45C9-8E27-335B859D5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23FE336C-0D89-41B2-8260-7F14E3636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1098" y="2132856"/>
            <a:ext cx="5652120" cy="2684328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Кушвинского городского округа –       начальник Финансового управления в Кушвинском городском округе</a:t>
            </a:r>
          </a:p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Маскаева Оксана Валентиновна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B85BC-8F1A-4E15-9F00-AEDBB6EA3770}"/>
              </a:ext>
            </a:extLst>
          </p:cNvPr>
          <p:cNvSpPr txBox="1"/>
          <p:nvPr/>
        </p:nvSpPr>
        <p:spPr>
          <a:xfrm>
            <a:off x="672501" y="227875"/>
            <a:ext cx="71287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Кушвинского городского округа за 2021 год</a:t>
            </a:r>
          </a:p>
        </p:txBody>
      </p:sp>
      <p:pic>
        <p:nvPicPr>
          <p:cNvPr id="2053" name="Picture 5" descr="http://old.ikso.org/passport/mo_036.jpg">
            <a:extLst>
              <a:ext uri="{FF2B5EF4-FFF2-40B4-BE49-F238E27FC236}">
                <a16:creationId xmlns:a16="http://schemas.microsoft.com/office/drawing/2014/main" id="{93F2DE26-A4A6-43FC-AE8D-11818BAA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22" y="2276872"/>
            <a:ext cx="2016224" cy="1656184"/>
          </a:xfrm>
          <a:prstGeom prst="hexagon">
            <a:avLst/>
          </a:prstGeom>
          <a:noFill/>
          <a:ln w="28575">
            <a:solidFill>
              <a:srgbClr val="0033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img.kushva-online.ru/archive/day_scene/2017/09/7297270954868f066ff145c7794b8a84.jpg">
            <a:extLst>
              <a:ext uri="{FF2B5EF4-FFF2-40B4-BE49-F238E27FC236}">
                <a16:creationId xmlns:a16="http://schemas.microsoft.com/office/drawing/2014/main" id="{B34E9102-3C40-47E2-AB97-FEEEE1DA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22" y="3976264"/>
            <a:ext cx="2232248" cy="1681840"/>
          </a:xfrm>
          <a:prstGeom prst="hexagon">
            <a:avLst/>
          </a:prstGeom>
          <a:noFill/>
          <a:ln w="28575">
            <a:solidFill>
              <a:srgbClr val="0033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img.kushva-online.ru/news/2011-01/vibory.jpg">
            <a:extLst>
              <a:ext uri="{FF2B5EF4-FFF2-40B4-BE49-F238E27FC236}">
                <a16:creationId xmlns:a16="http://schemas.microsoft.com/office/drawing/2014/main" id="{802AB5CE-343A-4707-8354-585171E24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6956"/>
            <a:ext cx="1907704" cy="1676216"/>
          </a:xfrm>
          <a:prstGeom prst="hexagon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9FFFEF3-7A00-4C42-80D6-7666F4D55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866461"/>
              </p:ext>
            </p:extLst>
          </p:nvPr>
        </p:nvGraphicFramePr>
        <p:xfrm>
          <a:off x="37042" y="909000"/>
          <a:ext cx="9144000" cy="587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6092AAF3-ADFC-4B85-B76D-A85A9367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403" y="6542354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0DABA-F20F-450C-BE26-7747C1C4B177}"/>
              </a:ext>
            </a:extLst>
          </p:cNvPr>
          <p:cNvSpPr txBox="1"/>
          <p:nvPr/>
        </p:nvSpPr>
        <p:spPr>
          <a:xfrm>
            <a:off x="8532000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10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CFAB02-38B5-42C2-8449-4620919F1EEC}"/>
              </a:ext>
            </a:extLst>
          </p:cNvPr>
          <p:cNvSpPr/>
          <p:nvPr/>
        </p:nvSpPr>
        <p:spPr>
          <a:xfrm>
            <a:off x="924415" y="417932"/>
            <a:ext cx="72851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неналоговым доходам, млн. рублей</a:t>
            </a:r>
            <a:endParaRPr lang="ru-RU" sz="2400" b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7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D4794C8-E7CF-4259-A836-7FDD36E04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233397"/>
              </p:ext>
            </p:extLst>
          </p:nvPr>
        </p:nvGraphicFramePr>
        <p:xfrm>
          <a:off x="-198240" y="1088999"/>
          <a:ext cx="9684496" cy="572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C1BD4C-3631-4548-BDAA-C8853474D24F}"/>
              </a:ext>
            </a:extLst>
          </p:cNvPr>
          <p:cNvSpPr txBox="1"/>
          <p:nvPr/>
        </p:nvSpPr>
        <p:spPr>
          <a:xfrm>
            <a:off x="1043608" y="404664"/>
            <a:ext cx="7200800" cy="4770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поступления, млн. рублей</a:t>
            </a: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E353CAFE-0A87-46B4-B1E5-CC045081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9114" y="6485291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08C2D-9339-4336-9181-588B0E9FEC1E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5356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D81BA-8B2F-434C-9CA3-AAB22667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51" y="358712"/>
            <a:ext cx="7506982" cy="5635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Кушвинского городского округа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4704E5-28E1-421F-B65A-7C2DCA5B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19918-1CF3-4CDA-8B8C-06B7EE366453}"/>
              </a:ext>
            </a:extLst>
          </p:cNvPr>
          <p:cNvSpPr txBox="1"/>
          <p:nvPr/>
        </p:nvSpPr>
        <p:spPr>
          <a:xfrm>
            <a:off x="1213497" y="387540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720A4-4B5F-4250-97C5-719E64F8F12E}"/>
              </a:ext>
            </a:extLst>
          </p:cNvPr>
          <p:cNvSpPr txBox="1"/>
          <p:nvPr/>
        </p:nvSpPr>
        <p:spPr>
          <a:xfrm>
            <a:off x="92730" y="3459596"/>
            <a:ext cx="4817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2 250,1 млн. рублей,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99,1 %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F41AB-FE2B-4C04-9DE7-1357935453DC}"/>
              </a:ext>
            </a:extLst>
          </p:cNvPr>
          <p:cNvSpPr txBox="1"/>
          <p:nvPr/>
        </p:nvSpPr>
        <p:spPr>
          <a:xfrm>
            <a:off x="256558" y="2860827"/>
            <a:ext cx="3498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направления расходов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1B9CA46-86D0-4FAE-A425-36618B80B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430112"/>
              </p:ext>
            </p:extLst>
          </p:nvPr>
        </p:nvGraphicFramePr>
        <p:xfrm>
          <a:off x="4518142" y="1000326"/>
          <a:ext cx="5126720" cy="413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627EABB9-DE79-4D01-8DBD-8E2E70025145}"/>
              </a:ext>
            </a:extLst>
          </p:cNvPr>
          <p:cNvCxnSpPr>
            <a:cxnSpLocks/>
          </p:cNvCxnSpPr>
          <p:nvPr/>
        </p:nvCxnSpPr>
        <p:spPr>
          <a:xfrm>
            <a:off x="3744107" y="3118808"/>
            <a:ext cx="1727893" cy="1030192"/>
          </a:xfrm>
          <a:prstGeom prst="bentConnector3">
            <a:avLst>
              <a:gd name="adj1" fmla="val 63926"/>
            </a:avLst>
          </a:prstGeom>
          <a:ln w="2857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B08307C-4F15-4995-BFB7-4E4399B09B70}"/>
              </a:ext>
            </a:extLst>
          </p:cNvPr>
          <p:cNvSpPr txBox="1"/>
          <p:nvPr/>
        </p:nvSpPr>
        <p:spPr>
          <a:xfrm>
            <a:off x="1060942" y="1167079"/>
            <a:ext cx="3498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расходов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AC53BD-C8D4-47D4-8142-9927FE7536EB}"/>
              </a:ext>
            </a:extLst>
          </p:cNvPr>
          <p:cNvSpPr txBox="1"/>
          <p:nvPr/>
        </p:nvSpPr>
        <p:spPr>
          <a:xfrm>
            <a:off x="655573" y="1775703"/>
            <a:ext cx="4428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21,3 млн. рублей,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0,9 %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A17103-EFAA-4963-9C4B-46F99D01E55F}"/>
              </a:ext>
            </a:extLst>
          </p:cNvPr>
          <p:cNvSpPr txBox="1"/>
          <p:nvPr/>
        </p:nvSpPr>
        <p:spPr>
          <a:xfrm>
            <a:off x="1748914" y="217401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3B6F4B-C92A-4A6F-A499-CE18B4012F94}"/>
              </a:ext>
            </a:extLst>
          </p:cNvPr>
          <p:cNvSpPr txBox="1"/>
          <p:nvPr/>
        </p:nvSpPr>
        <p:spPr>
          <a:xfrm>
            <a:off x="1377687" y="520662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год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7F0E82-C3C3-411A-88C9-692F5181A7A4}"/>
              </a:ext>
            </a:extLst>
          </p:cNvPr>
          <p:cNvSpPr txBox="1"/>
          <p:nvPr/>
        </p:nvSpPr>
        <p:spPr>
          <a:xfrm>
            <a:off x="5820544" y="526344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4B8471-3269-4A80-9CCB-16E50E8E7A64}"/>
              </a:ext>
            </a:extLst>
          </p:cNvPr>
          <p:cNvSpPr txBox="1"/>
          <p:nvPr/>
        </p:nvSpPr>
        <p:spPr>
          <a:xfrm>
            <a:off x="269921" y="5560160"/>
            <a:ext cx="416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направления расходов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58406F-F56A-40A9-A7D2-C583056ECA0A}"/>
              </a:ext>
            </a:extLst>
          </p:cNvPr>
          <p:cNvSpPr txBox="1"/>
          <p:nvPr/>
        </p:nvSpPr>
        <p:spPr>
          <a:xfrm>
            <a:off x="4558997" y="5570518"/>
            <a:ext cx="431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расходов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231927-0E7B-4BCD-BE25-1CF6E427BB81}"/>
              </a:ext>
            </a:extLst>
          </p:cNvPr>
          <p:cNvSpPr txBox="1"/>
          <p:nvPr/>
        </p:nvSpPr>
        <p:spPr>
          <a:xfrm>
            <a:off x="968706" y="5808550"/>
            <a:ext cx="240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1 856,1 млн. рублей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9BE653-9875-48CD-93B2-FF68306E62EE}"/>
              </a:ext>
            </a:extLst>
          </p:cNvPr>
          <p:cNvSpPr txBox="1"/>
          <p:nvPr/>
        </p:nvSpPr>
        <p:spPr>
          <a:xfrm>
            <a:off x="5649629" y="580855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14,3 млн. рублей</a:t>
            </a:r>
          </a:p>
        </p:txBody>
      </p: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C357CF62-6BB5-4C08-84A0-21750F923B4E}"/>
              </a:ext>
            </a:extLst>
          </p:cNvPr>
          <p:cNvCxnSpPr>
            <a:cxnSpLocks/>
          </p:cNvCxnSpPr>
          <p:nvPr/>
        </p:nvCxnSpPr>
        <p:spPr>
          <a:xfrm flipV="1">
            <a:off x="4244889" y="1174789"/>
            <a:ext cx="2703375" cy="520165"/>
          </a:xfrm>
          <a:prstGeom prst="bentConnector3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4921CE0-EF6A-4D19-ADD7-E3A96D693A4B}"/>
              </a:ext>
            </a:extLst>
          </p:cNvPr>
          <p:cNvSpPr txBox="1"/>
          <p:nvPr/>
        </p:nvSpPr>
        <p:spPr>
          <a:xfrm>
            <a:off x="1821544" y="1030379"/>
            <a:ext cx="1800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536965-A5B7-4752-8360-B91215B94550}"/>
              </a:ext>
            </a:extLst>
          </p:cNvPr>
          <p:cNvSpPr txBox="1"/>
          <p:nvPr/>
        </p:nvSpPr>
        <p:spPr>
          <a:xfrm>
            <a:off x="1105241" y="2698702"/>
            <a:ext cx="1800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1C5F6F-C6E1-49F1-82EC-7FAA3024F82D}"/>
              </a:ext>
            </a:extLst>
          </p:cNvPr>
          <p:cNvSpPr txBox="1"/>
          <p:nvPr/>
        </p:nvSpPr>
        <p:spPr>
          <a:xfrm>
            <a:off x="5673493" y="2567226"/>
            <a:ext cx="2786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2 271,4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A90580-8D10-4380-9E3F-12045328CDE8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3045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D81BA-8B2F-434C-9CA3-AAB22667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09" y="332656"/>
            <a:ext cx="7506982" cy="563563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расходов бюджета Кушвинского городского округа в 2021 году, млн. рублей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4704E5-28E1-421F-B65A-7C2DCA5B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A4CD79C-0849-4C0E-AB62-22CED9EA9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20568"/>
              </p:ext>
            </p:extLst>
          </p:nvPr>
        </p:nvGraphicFramePr>
        <p:xfrm>
          <a:off x="4075" y="1089000"/>
          <a:ext cx="9144000" cy="5741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2000">
                  <a:extLst>
                    <a:ext uri="{9D8B030D-6E8A-4147-A177-3AD203B41FA5}">
                      <a16:colId xmlns:a16="http://schemas.microsoft.com/office/drawing/2014/main" val="3010561026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817330561"/>
                    </a:ext>
                  </a:extLst>
                </a:gridCol>
              </a:tblGrid>
              <a:tr h="3424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580893"/>
                  </a:ext>
                </a:extLst>
              </a:tr>
              <a:tr h="34248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главы Кушвинского городского округа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528590"/>
                  </a:ext>
                </a:extLst>
              </a:tr>
              <a:tr h="3424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Председателя Думы Кушвинского городского округа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181195"/>
                  </a:ext>
                </a:extLst>
              </a:tr>
              <a:tr h="3424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Председателя Управления муниципального контроля Кушвинского городского округа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545600"/>
                  </a:ext>
                </a:extLst>
              </a:tr>
              <a:tr h="3424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выборов в представительные органы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168704"/>
                  </a:ext>
                </a:extLst>
              </a:tr>
              <a:tr h="4670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Уплата НДС при реализации муниципального имущества, составляющего казну Кушвинского городского округа, физическим лицам, не являющимся индивидуальными предпринимателями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23860"/>
                  </a:ext>
                </a:extLst>
              </a:tr>
              <a:tr h="34054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органов местного самоуправления (органов местной администрации) (центральный аппарат)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609260"/>
                  </a:ext>
                </a:extLst>
              </a:tr>
              <a:tr h="65383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пенсии за выслугу лет лицам, замещавшим муниципальные должности Кушвинского городского округа на постоянной основе, и лицам, замещавшим должности муниципальной службы в органах местного самоуправления Кушвинского городского округа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545719"/>
                  </a:ext>
                </a:extLst>
              </a:tr>
              <a:tr h="46702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средств, предоставленных Кушвинскому городскому округу в виде субсидий, субвенций и иных межбюджетных трансфертов из областного бюджета по результатам проверок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924993"/>
                  </a:ext>
                </a:extLst>
              </a:tr>
              <a:tr h="46702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субсидии МАОУ СОШ № 3</a:t>
                      </a:r>
                      <a:r>
                        <a:rPr lang="ru-RU" sz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осуществление подвоза учащихся ГБПОУ СО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Баранчинский электромеханический техникум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665848"/>
                  </a:ext>
                </a:extLst>
              </a:tr>
              <a:tr h="39016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судебных актов не связанных с взысканием денежных средств по денежным обязательствам получателей бюджетных средств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96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администрации Кушвинского городского округа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574788"/>
                  </a:ext>
                </a:extLst>
              </a:tr>
              <a:tr h="84064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Поощрение муниципальных управленческих команд за достижение значений (уровней) показателей для оценки эффективности деятельности высших должностных лиц (руководителей высших исполнительных органов государственной власти) субъектов Российской Федерации и деятельности органов исполнительной власти субъектов Российской Федерации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04248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36F6895-F90F-4351-A9EA-1D4F4955FD28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3905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53083-2D61-47CC-BD81-579FB39D6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369332"/>
            <a:ext cx="7506982" cy="563563"/>
          </a:xfrm>
        </p:spPr>
        <p:txBody>
          <a:bodyPr/>
          <a:lstStyle/>
          <a:p>
            <a:pPr algn="ctr"/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в 2021 году, млн. рублей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958183C-B697-44E7-B453-AB584AA2E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220547"/>
              </p:ext>
            </p:extLst>
          </p:nvPr>
        </p:nvGraphicFramePr>
        <p:xfrm>
          <a:off x="0" y="909000"/>
          <a:ext cx="9144000" cy="587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ижний колонтитул 3">
            <a:extLst>
              <a:ext uri="{FF2B5EF4-FFF2-40B4-BE49-F238E27FC236}">
                <a16:creationId xmlns:a16="http://schemas.microsoft.com/office/drawing/2014/main" id="{133F6450-5060-45A3-AA4C-DD80E069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3818" y="6528965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1B390F-2EF3-4E06-97F5-6039305BD888}"/>
              </a:ext>
            </a:extLst>
          </p:cNvPr>
          <p:cNvSpPr txBox="1"/>
          <p:nvPr/>
        </p:nvSpPr>
        <p:spPr>
          <a:xfrm>
            <a:off x="8543686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5380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D81BA-8B2F-434C-9CA3-AAB22667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370174"/>
            <a:ext cx="7740000" cy="481898"/>
          </a:xfrm>
        </p:spPr>
        <p:txBody>
          <a:bodyPr/>
          <a:lstStyle/>
          <a:p>
            <a:pPr algn="ctr"/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расходов за 2021 год, млн. рублей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4704E5-28E1-421F-B65A-7C2DCA5B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064" y="6523396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A78D06-09E5-44C9-87BE-AFACC63DA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178219"/>
              </p:ext>
            </p:extLst>
          </p:nvPr>
        </p:nvGraphicFramePr>
        <p:xfrm>
          <a:off x="0" y="1006516"/>
          <a:ext cx="9143999" cy="551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066363969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32320786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37849014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700975801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677433184"/>
                    </a:ext>
                  </a:extLst>
                </a:gridCol>
              </a:tblGrid>
              <a:tr h="55352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Уточнённый план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34188"/>
                  </a:ext>
                </a:extLst>
              </a:tr>
              <a:tr h="2913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11792"/>
                  </a:ext>
                </a:extLst>
              </a:tr>
              <a:tr h="29132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399369"/>
                  </a:ext>
                </a:extLst>
              </a:tr>
              <a:tr h="29132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15551"/>
                  </a:ext>
                </a:extLst>
              </a:tr>
              <a:tr h="29132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875,8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849,5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072378"/>
                  </a:ext>
                </a:extLst>
              </a:tr>
              <a:tr h="2913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05918"/>
                  </a:ext>
                </a:extLst>
              </a:tr>
              <a:tr h="2913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057889"/>
                  </a:ext>
                </a:extLst>
              </a:tr>
              <a:tr h="29132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67812"/>
                  </a:ext>
                </a:extLst>
              </a:tr>
              <a:tr h="29132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307837"/>
                  </a:ext>
                </a:extLst>
              </a:tr>
              <a:tr h="29132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770181"/>
                  </a:ext>
                </a:extLst>
              </a:tr>
              <a:tr h="29132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689460"/>
                  </a:ext>
                </a:extLst>
              </a:tr>
              <a:tr h="2913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14005"/>
                  </a:ext>
                </a:extLst>
              </a:tr>
              <a:tr h="29132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454357"/>
                  </a:ext>
                </a:extLst>
              </a:tr>
              <a:tr h="49526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15320"/>
                  </a:ext>
                </a:extLst>
              </a:tr>
              <a:tr h="291329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2 351,8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A3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2 271,4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460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C2A6E7-98E2-45A7-8AE3-86878C0DFAF0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7950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46475A8-E71F-4B54-8F8C-29AF04727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53763"/>
              </p:ext>
            </p:extLst>
          </p:nvPr>
        </p:nvGraphicFramePr>
        <p:xfrm>
          <a:off x="72000" y="549000"/>
          <a:ext cx="9001615" cy="601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85C935-C460-451C-9FA2-8D210E994D0D}"/>
              </a:ext>
            </a:extLst>
          </p:cNvPr>
          <p:cNvSpPr/>
          <p:nvPr/>
        </p:nvSpPr>
        <p:spPr>
          <a:xfrm>
            <a:off x="323528" y="260648"/>
            <a:ext cx="84758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Кушвинского городского </a:t>
            </a:r>
          </a:p>
          <a:p>
            <a:pPr algn="ctr"/>
            <a:r>
              <a:rPr lang="ru-RU" sz="22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в 2020-2021 годах, млн. рублей</a:t>
            </a:r>
            <a:endParaRPr lang="ru-RU" sz="2200" b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EF413FEB-D23E-4479-BA65-4F0F193F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064" y="6523396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651F-BF78-46BF-BB88-45912FFA2B51}"/>
              </a:ext>
            </a:extLst>
          </p:cNvPr>
          <p:cNvSpPr txBox="1"/>
          <p:nvPr/>
        </p:nvSpPr>
        <p:spPr>
          <a:xfrm>
            <a:off x="1692000" y="6120831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363F3-55F7-4433-B468-DB44901B4776}"/>
              </a:ext>
            </a:extLst>
          </p:cNvPr>
          <p:cNvSpPr txBox="1"/>
          <p:nvPr/>
        </p:nvSpPr>
        <p:spPr>
          <a:xfrm>
            <a:off x="4932000" y="6137796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706E6-F433-434F-86ED-F337052CB235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72727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527D0E-9DB3-4357-B832-8D053B578821}"/>
              </a:ext>
            </a:extLst>
          </p:cNvPr>
          <p:cNvSpPr/>
          <p:nvPr/>
        </p:nvSpPr>
        <p:spPr>
          <a:xfrm>
            <a:off x="899592" y="207691"/>
            <a:ext cx="745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Кушвинского городского </a:t>
            </a:r>
          </a:p>
          <a:p>
            <a:pPr algn="ctr"/>
            <a:r>
              <a:rPr lang="ru-RU" sz="22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в 2021 году, %</a:t>
            </a:r>
            <a:endParaRPr lang="ru-RU" sz="22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10C2E00-A4BD-4626-A389-14BF9C938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371194"/>
              </p:ext>
            </p:extLst>
          </p:nvPr>
        </p:nvGraphicFramePr>
        <p:xfrm>
          <a:off x="72000" y="978988"/>
          <a:ext cx="8964496" cy="554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DA408160-B8DC-4083-BBB7-01856DCA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064" y="6523396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E1840-8E66-45FC-9711-A091788E64A2}"/>
              </a:ext>
            </a:extLst>
          </p:cNvPr>
          <p:cNvSpPr txBox="1"/>
          <p:nvPr/>
        </p:nvSpPr>
        <p:spPr>
          <a:xfrm>
            <a:off x="853261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06973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5E47084C-38A2-47B4-8283-5EFC0AA9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2000" y="6576690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062925-B3AB-44ED-B7F3-41784C7912C6}"/>
              </a:ext>
            </a:extLst>
          </p:cNvPr>
          <p:cNvSpPr/>
          <p:nvPr/>
        </p:nvSpPr>
        <p:spPr>
          <a:xfrm>
            <a:off x="600096" y="291167"/>
            <a:ext cx="7943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Кушвинского городского округа в 2021 году на </a:t>
            </a:r>
          </a:p>
          <a:p>
            <a:pPr algn="ctr"/>
            <a:r>
              <a:rPr lang="ru-RU" sz="17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крупных инвестиционных проектов, млн. рублей</a:t>
            </a:r>
            <a:endParaRPr lang="ru-RU" sz="1700" dirty="0">
              <a:solidFill>
                <a:srgbClr val="000000"/>
              </a:solidFill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id="{F22C2DE2-7EF6-42F3-921F-E3B1F3531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714941"/>
              </p:ext>
            </p:extLst>
          </p:nvPr>
        </p:nvGraphicFramePr>
        <p:xfrm>
          <a:off x="1" y="1168331"/>
          <a:ext cx="9144000" cy="5218680"/>
        </p:xfrm>
        <a:graphic>
          <a:graphicData uri="http://schemas.openxmlformats.org/drawingml/2006/table">
            <a:tbl>
              <a:tblPr firstRow="1" bandRow="1">
                <a:solidFill>
                  <a:srgbClr val="FFFFCC"/>
                </a:solidFill>
                <a:tableStyleId>{5C22544A-7EE6-4342-B048-85BDC9FD1C3A}</a:tableStyleId>
              </a:tblPr>
              <a:tblGrid>
                <a:gridCol w="4031999">
                  <a:extLst>
                    <a:ext uri="{9D8B030D-6E8A-4147-A177-3AD203B41FA5}">
                      <a16:colId xmlns:a16="http://schemas.microsoft.com/office/drawing/2014/main" val="197993123"/>
                    </a:ext>
                  </a:extLst>
                </a:gridCol>
                <a:gridCol w="1420476">
                  <a:extLst>
                    <a:ext uri="{9D8B030D-6E8A-4147-A177-3AD203B41FA5}">
                      <a16:colId xmlns:a16="http://schemas.microsoft.com/office/drawing/2014/main" val="2488599002"/>
                    </a:ext>
                  </a:extLst>
                </a:gridCol>
                <a:gridCol w="1661187">
                  <a:extLst>
                    <a:ext uri="{9D8B030D-6E8A-4147-A177-3AD203B41FA5}">
                      <a16:colId xmlns:a16="http://schemas.microsoft.com/office/drawing/2014/main" val="338975791"/>
                    </a:ext>
                  </a:extLst>
                </a:gridCol>
                <a:gridCol w="2030338">
                  <a:extLst>
                    <a:ext uri="{9D8B030D-6E8A-4147-A177-3AD203B41FA5}">
                      <a16:colId xmlns:a16="http://schemas.microsoft.com/office/drawing/2014/main" val="1393412832"/>
                    </a:ext>
                  </a:extLst>
                </a:gridCol>
              </a:tblGrid>
              <a:tr h="3766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5977484"/>
                  </a:ext>
                </a:extLst>
              </a:tr>
              <a:tr h="1418242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местного бюджета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из областного/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 бюджетов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4903"/>
                  </a:ext>
                </a:extLst>
              </a:tr>
              <a:tr h="653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 фонда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8931"/>
                  </a:ext>
                </a:extLst>
              </a:tr>
              <a:tr h="924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объекта "Система водоснабжения г. Кушва от </a:t>
                      </a:r>
                      <a:r>
                        <a:rPr lang="ru-RU" sz="18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Половинкинского</a:t>
                      </a:r>
                      <a:r>
                        <a:rPr lang="ru-RU" sz="1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участка подземных вод"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41531"/>
                  </a:ext>
                </a:extLst>
              </a:tr>
              <a:tr h="924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автомобильной дороги, расположенной в Свердловской области, пос. Баранчинский, ул. Коммуны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107387"/>
                  </a:ext>
                </a:extLst>
              </a:tr>
              <a:tr h="39237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4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4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4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7185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761E592-4CFB-4CCC-8FE0-CB693C363CC8}"/>
              </a:ext>
            </a:extLst>
          </p:cNvPr>
          <p:cNvSpPr txBox="1"/>
          <p:nvPr/>
        </p:nvSpPr>
        <p:spPr>
          <a:xfrm>
            <a:off x="8543903" y="3722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009243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4704E5-28E1-421F-B65A-7C2DCA5B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3833" y="6537514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1B9CA46-86D0-4FAE-A425-36618B80B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07578"/>
              </p:ext>
            </p:extLst>
          </p:nvPr>
        </p:nvGraphicFramePr>
        <p:xfrm>
          <a:off x="4518142" y="1000326"/>
          <a:ext cx="5126720" cy="413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C357CF62-6BB5-4C08-84A0-21750F923B4E}"/>
              </a:ext>
            </a:extLst>
          </p:cNvPr>
          <p:cNvCxnSpPr>
            <a:cxnSpLocks/>
          </p:cNvCxnSpPr>
          <p:nvPr/>
        </p:nvCxnSpPr>
        <p:spPr>
          <a:xfrm flipV="1">
            <a:off x="2843808" y="1195159"/>
            <a:ext cx="3708192" cy="577658"/>
          </a:xfrm>
          <a:prstGeom prst="bentConnector3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3AC57E-4AC3-49A9-9954-5AD57020D22B}"/>
              </a:ext>
            </a:extLst>
          </p:cNvPr>
          <p:cNvSpPr txBox="1"/>
          <p:nvPr/>
        </p:nvSpPr>
        <p:spPr>
          <a:xfrm>
            <a:off x="6093335" y="2248216"/>
            <a:ext cx="19384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расходов:    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2 271,4 млн. рублей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804EB4C-B8BF-4A45-A0E9-38994039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026" y="261343"/>
            <a:ext cx="7105600" cy="72008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 в общей структуре расходов в 2021 году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01C98-3B7B-4DBB-AB2E-F8CE83D4828C}"/>
              </a:ext>
            </a:extLst>
          </p:cNvPr>
          <p:cNvSpPr txBox="1"/>
          <p:nvPr/>
        </p:nvSpPr>
        <p:spPr>
          <a:xfrm>
            <a:off x="383638" y="1195159"/>
            <a:ext cx="32403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инвестиции: </a:t>
            </a:r>
          </a:p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84441D-F330-4B54-97B9-D9410298DFF7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19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3C41895-756B-4DE8-91DA-2D84EBC79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982590"/>
              </p:ext>
            </p:extLst>
          </p:nvPr>
        </p:nvGraphicFramePr>
        <p:xfrm>
          <a:off x="341071" y="2802525"/>
          <a:ext cx="4764426" cy="3802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FA84A40C-8C82-4985-B06E-8A9E8D0516EC}"/>
              </a:ext>
            </a:extLst>
          </p:cNvPr>
          <p:cNvSpPr/>
          <p:nvPr/>
        </p:nvSpPr>
        <p:spPr>
          <a:xfrm>
            <a:off x="475674" y="2392074"/>
            <a:ext cx="3024336" cy="820902"/>
          </a:xfrm>
          <a:prstGeom prst="downArrow">
            <a:avLst>
              <a:gd name="adj1" fmla="val 20582"/>
              <a:gd name="adj2" fmla="val 50000"/>
            </a:avLst>
          </a:prstGeom>
          <a:solidFill>
            <a:srgbClr val="0070C0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7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7C650-1F06-4985-A3F3-2FF1DEAF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7992888" cy="5635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Кушвинского городского округа в 2021 году, млн. рублей </a:t>
            </a: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1658F4F8-F3FE-4D2C-9877-5655DB439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20363"/>
              </p:ext>
            </p:extLst>
          </p:nvPr>
        </p:nvGraphicFramePr>
        <p:xfrm>
          <a:off x="0" y="1068312"/>
          <a:ext cx="9144000" cy="5600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394">
                  <a:extLst>
                    <a:ext uri="{9D8B030D-6E8A-4147-A177-3AD203B41FA5}">
                      <a16:colId xmlns:a16="http://schemas.microsoft.com/office/drawing/2014/main" val="2351839094"/>
                    </a:ext>
                  </a:extLst>
                </a:gridCol>
                <a:gridCol w="1583661">
                  <a:extLst>
                    <a:ext uri="{9D8B030D-6E8A-4147-A177-3AD203B41FA5}">
                      <a16:colId xmlns:a16="http://schemas.microsoft.com/office/drawing/2014/main" val="3018647051"/>
                    </a:ext>
                  </a:extLst>
                </a:gridCol>
                <a:gridCol w="1583661">
                  <a:extLst>
                    <a:ext uri="{9D8B030D-6E8A-4147-A177-3AD203B41FA5}">
                      <a16:colId xmlns:a16="http://schemas.microsoft.com/office/drawing/2014/main" val="3972219521"/>
                    </a:ext>
                  </a:extLst>
                </a:gridCol>
                <a:gridCol w="1150284">
                  <a:extLst>
                    <a:ext uri="{9D8B030D-6E8A-4147-A177-3AD203B41FA5}">
                      <a16:colId xmlns:a16="http://schemas.microsoft.com/office/drawing/2014/main" val="479079502"/>
                    </a:ext>
                  </a:extLst>
                </a:gridCol>
              </a:tblGrid>
              <a:tr h="94850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параметры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Уточнённый план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80142"/>
                  </a:ext>
                </a:extLst>
              </a:tr>
              <a:tr h="54200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2 336,4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2 312,9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38905"/>
                  </a:ext>
                </a:extLst>
              </a:tr>
              <a:tr h="54200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Налоговые и неналоговые доходы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711,4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719,7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815859"/>
                  </a:ext>
                </a:extLst>
              </a:tr>
              <a:tr h="54200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Безвозмездные поступления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1 625,0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1 593,2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86597"/>
                  </a:ext>
                </a:extLst>
              </a:tr>
              <a:tr h="54200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2 351,8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2 271,4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64320"/>
                  </a:ext>
                </a:extLst>
              </a:tr>
              <a:tr h="54200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 / Профицит (+)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- 15,4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08679"/>
                  </a:ext>
                </a:extLst>
              </a:tr>
              <a:tr h="54200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Привлечено кредитов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33095"/>
                  </a:ext>
                </a:extLst>
              </a:tr>
              <a:tr h="54200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Погашено кредитов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386967"/>
                  </a:ext>
                </a:extLst>
              </a:tr>
              <a:tr h="85817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муниципального долга Кушвинского городского округа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529253"/>
                  </a:ext>
                </a:extLst>
              </a:tr>
            </a:tbl>
          </a:graphicData>
        </a:graphic>
      </p:graphicFrame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042B1D30-2C21-44A0-BD93-AE59D427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2000" y="6630249"/>
            <a:ext cx="2929136" cy="187998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FB631-D938-4DA3-83A8-2ACB6DD30873}"/>
              </a:ext>
            </a:extLst>
          </p:cNvPr>
          <p:cNvSpPr txBox="1"/>
          <p:nvPr/>
        </p:nvSpPr>
        <p:spPr>
          <a:xfrm>
            <a:off x="8813953" y="0"/>
            <a:ext cx="33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3159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56D43D75-7E92-4A0B-9399-7ECE306D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3264" y="6597094"/>
            <a:ext cx="2929136" cy="148260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201E7-6C28-4752-ABEF-90240D3A5312}"/>
              </a:ext>
            </a:extLst>
          </p:cNvPr>
          <p:cNvSpPr txBox="1"/>
          <p:nvPr/>
        </p:nvSpPr>
        <p:spPr>
          <a:xfrm>
            <a:off x="1043608" y="359658"/>
            <a:ext cx="71287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образование, млн. рублей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1B979-CCAE-4141-8041-E7114D712110}"/>
              </a:ext>
            </a:extLst>
          </p:cNvPr>
          <p:cNvSpPr txBox="1"/>
          <p:nvPr/>
        </p:nvSpPr>
        <p:spPr>
          <a:xfrm>
            <a:off x="-108000" y="30494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мероприятия в 2021 году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0840B3A-B6DA-4D10-99E6-A5F8554EE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28802"/>
              </p:ext>
            </p:extLst>
          </p:nvPr>
        </p:nvGraphicFramePr>
        <p:xfrm>
          <a:off x="0" y="3449597"/>
          <a:ext cx="9144000" cy="319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845">
                  <a:extLst>
                    <a:ext uri="{9D8B030D-6E8A-4147-A177-3AD203B41FA5}">
                      <a16:colId xmlns:a16="http://schemas.microsoft.com/office/drawing/2014/main" val="1088798005"/>
                    </a:ext>
                  </a:extLst>
                </a:gridCol>
                <a:gridCol w="925155">
                  <a:extLst>
                    <a:ext uri="{9D8B030D-6E8A-4147-A177-3AD203B41FA5}">
                      <a16:colId xmlns:a16="http://schemas.microsoft.com/office/drawing/2014/main" val="543576883"/>
                    </a:ext>
                  </a:extLst>
                </a:gridCol>
              </a:tblGrid>
              <a:tr h="289927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148723"/>
                  </a:ext>
                </a:extLst>
              </a:tr>
              <a:tr h="21200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</a:t>
                      </a:r>
                      <a:r>
                        <a:rPr lang="ru-RU" sz="140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образовательных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278894"/>
                  </a:ext>
                </a:extLst>
              </a:tr>
              <a:tr h="61478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243" marR="6243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143166"/>
                  </a:ext>
                </a:extLst>
              </a:tr>
              <a:tr h="411837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отдыха и оздоровления детей в Кушвинском городском округе </a:t>
                      </a:r>
                    </a:p>
                    <a:p>
                      <a:pPr algn="just" fontAlgn="b"/>
                      <a:r>
                        <a:rPr kumimoji="0"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загородных оздоровительных лагерях оздоровлено 395 детей)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6243" marR="6243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37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Ежемесячное денежное вознаграждение за классное руководство педагогическим работникам муниципальных общеобразовательных организаций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6243" marR="6243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837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мероприятий по организации питания в муниципальных общеобразовательных организациях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6243" marR="6243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92333"/>
                  </a:ext>
                </a:extLst>
              </a:tr>
              <a:tr h="411837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трудовых отрядов из несовершеннолетних граждан для выполнения работ по благоустройству и озеленению города с целью социально-трудовой адаптации (трудоустроено 444 подростка)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243" marR="6243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397169"/>
                  </a:ext>
                </a:extLst>
              </a:tr>
              <a:tr h="2846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персонифицированного финансирования дополнительного образования детей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5776"/>
                  </a:ext>
                </a:extLst>
              </a:tr>
            </a:tbl>
          </a:graphicData>
        </a:graphic>
      </p:graphicFrame>
      <p:sp>
        <p:nvSpPr>
          <p:cNvPr id="15" name="Нижний колонтитул 3">
            <a:extLst>
              <a:ext uri="{FF2B5EF4-FFF2-40B4-BE49-F238E27FC236}">
                <a16:creationId xmlns:a16="http://schemas.microsoft.com/office/drawing/2014/main" id="{ACFBCBFA-C6EB-4666-8894-39A32E47AC7D}"/>
              </a:ext>
            </a:extLst>
          </p:cNvPr>
          <p:cNvSpPr txBox="1">
            <a:spLocks/>
          </p:cNvSpPr>
          <p:nvPr/>
        </p:nvSpPr>
        <p:spPr bwMode="auto">
          <a:xfrm>
            <a:off x="5291999" y="6992366"/>
            <a:ext cx="3168433" cy="14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86C68-AA11-4777-99DB-CF099E8821E6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20</a:t>
            </a: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D51F34CE-A814-4395-8370-CA8E751187C9}"/>
              </a:ext>
            </a:extLst>
          </p:cNvPr>
          <p:cNvSpPr txBox="1"/>
          <p:nvPr/>
        </p:nvSpPr>
        <p:spPr>
          <a:xfrm>
            <a:off x="1839720" y="2116724"/>
            <a:ext cx="5048586" cy="9730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детских садов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 дополнительного образования детей</a:t>
            </a:r>
          </a:p>
          <a:p>
            <a:pPr algn="ctr"/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4">
            <a:extLst>
              <a:ext uri="{FF2B5EF4-FFF2-40B4-BE49-F238E27FC236}">
                <a16:creationId xmlns:a16="http://schemas.microsoft.com/office/drawing/2014/main" id="{75FE1543-CE56-4D4D-97D7-C5B0EBAB5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645280"/>
              </p:ext>
            </p:extLst>
          </p:nvPr>
        </p:nvGraphicFramePr>
        <p:xfrm>
          <a:off x="432000" y="727032"/>
          <a:ext cx="7763425" cy="193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">
            <a:extLst>
              <a:ext uri="{FF2B5EF4-FFF2-40B4-BE49-F238E27FC236}">
                <a16:creationId xmlns:a16="http://schemas.microsoft.com/office/drawing/2014/main" id="{63C6092D-CB6A-4A7A-91CD-AC0575998552}"/>
              </a:ext>
            </a:extLst>
          </p:cNvPr>
          <p:cNvSpPr txBox="1"/>
          <p:nvPr/>
        </p:nvSpPr>
        <p:spPr>
          <a:xfrm>
            <a:off x="3088234" y="1732999"/>
            <a:ext cx="1169712" cy="4029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- 40,3 </a:t>
            </a:r>
          </a:p>
        </p:txBody>
      </p:sp>
    </p:spTree>
    <p:extLst>
      <p:ext uri="{BB962C8B-B14F-4D97-AF65-F5344CB8AC3E}">
        <p14:creationId xmlns:p14="http://schemas.microsoft.com/office/powerpoint/2010/main" val="511253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56D43D75-7E92-4A0B-9399-7ECE306D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9919" y="6567390"/>
            <a:ext cx="2929136" cy="148260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201E7-6C28-4752-ABEF-90240D3A5312}"/>
              </a:ext>
            </a:extLst>
          </p:cNvPr>
          <p:cNvSpPr txBox="1"/>
          <p:nvPr/>
        </p:nvSpPr>
        <p:spPr>
          <a:xfrm>
            <a:off x="1044349" y="399299"/>
            <a:ext cx="71287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млн. рублей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1B979-CCAE-4141-8041-E7114D712110}"/>
              </a:ext>
            </a:extLst>
          </p:cNvPr>
          <p:cNvSpPr txBox="1"/>
          <p:nvPr/>
        </p:nvSpPr>
        <p:spPr>
          <a:xfrm>
            <a:off x="0" y="320573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мероприятия в 2021 году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0840B3A-B6DA-4D10-99E6-A5F8554EE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211046"/>
              </p:ext>
            </p:extLst>
          </p:nvPr>
        </p:nvGraphicFramePr>
        <p:xfrm>
          <a:off x="0" y="3636625"/>
          <a:ext cx="9144000" cy="236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088798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43576883"/>
                    </a:ext>
                  </a:extLst>
                </a:gridCol>
              </a:tblGrid>
              <a:tr h="332375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148723"/>
                  </a:ext>
                </a:extLst>
              </a:tr>
              <a:tr h="45932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учреждений культуры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278894"/>
                  </a:ext>
                </a:extLst>
              </a:tr>
              <a:tr h="108116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ремонтных работ в зданиях и помещениях, в которых размещаются муниципальные учреждения культуры (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МБУК «Библиотечно-информационный центр КГО», МАУК КГО «Кушвинский краеведческий музей»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32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8034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3094E0D-554C-411D-9F99-797DB85AF530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21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22B4D2B-6AE9-4248-981D-597D556FFB48}"/>
              </a:ext>
            </a:extLst>
          </p:cNvPr>
          <p:cNvGrpSpPr/>
          <p:nvPr/>
        </p:nvGrpSpPr>
        <p:grpSpPr>
          <a:xfrm>
            <a:off x="1872000" y="1199274"/>
            <a:ext cx="4148586" cy="2006498"/>
            <a:chOff x="1918178" y="961681"/>
            <a:chExt cx="4148586" cy="2006498"/>
          </a:xfrm>
        </p:grpSpPr>
        <p:sp>
          <p:nvSpPr>
            <p:cNvPr id="33" name="TextBox 1">
              <a:extLst>
                <a:ext uri="{FF2B5EF4-FFF2-40B4-BE49-F238E27FC236}">
                  <a16:creationId xmlns:a16="http://schemas.microsoft.com/office/drawing/2014/main" id="{D0BE3788-2ED0-4569-BC11-7803A8B05ED0}"/>
                </a:ext>
              </a:extLst>
            </p:cNvPr>
            <p:cNvSpPr txBox="1"/>
            <p:nvPr/>
          </p:nvSpPr>
          <p:spPr>
            <a:xfrm>
              <a:off x="3188330" y="961681"/>
              <a:ext cx="1161643" cy="44181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+8,6 </a:t>
              </a:r>
            </a:p>
          </p:txBody>
        </p:sp>
        <p:sp>
          <p:nvSpPr>
            <p:cNvPr id="30" name="TextBox 1">
              <a:extLst>
                <a:ext uri="{FF2B5EF4-FFF2-40B4-BE49-F238E27FC236}">
                  <a16:creationId xmlns:a16="http://schemas.microsoft.com/office/drawing/2014/main" id="{FF8B3879-3DFE-4A3F-A82C-03BDFE841DB6}"/>
                </a:ext>
              </a:extLst>
            </p:cNvPr>
            <p:cNvSpPr txBox="1"/>
            <p:nvPr/>
          </p:nvSpPr>
          <p:spPr>
            <a:xfrm>
              <a:off x="1918178" y="1947323"/>
              <a:ext cx="4148586" cy="102085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Библиотечно-информационный центр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Краеведческий музей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досуговых учреждения</a:t>
              </a:r>
            </a:p>
            <a:p>
              <a:pPr algn="ctr"/>
              <a:endPara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7" name="Диаграмма 4">
            <a:extLst>
              <a:ext uri="{FF2B5EF4-FFF2-40B4-BE49-F238E27FC236}">
                <a16:creationId xmlns:a16="http://schemas.microsoft.com/office/drawing/2014/main" id="{993E2963-5CC8-4EA4-998C-9A416A4C01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376196"/>
              </p:ext>
            </p:extLst>
          </p:nvPr>
        </p:nvGraphicFramePr>
        <p:xfrm>
          <a:off x="432000" y="727032"/>
          <a:ext cx="7763425" cy="193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9225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56D43D75-7E92-4A0B-9399-7ECE306D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6607" y="6539871"/>
            <a:ext cx="2929136" cy="148260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201E7-6C28-4752-ABEF-90240D3A5312}"/>
              </a:ext>
            </a:extLst>
          </p:cNvPr>
          <p:cNvSpPr txBox="1"/>
          <p:nvPr/>
        </p:nvSpPr>
        <p:spPr>
          <a:xfrm>
            <a:off x="881336" y="192754"/>
            <a:ext cx="7290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спорт, </a:t>
            </a:r>
          </a:p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1B979-CCAE-4141-8041-E7114D712110}"/>
              </a:ext>
            </a:extLst>
          </p:cNvPr>
          <p:cNvSpPr txBox="1"/>
          <p:nvPr/>
        </p:nvSpPr>
        <p:spPr>
          <a:xfrm>
            <a:off x="73155" y="304916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мероприятия в 2021 году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0840B3A-B6DA-4D10-99E6-A5F8554EE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68809"/>
              </p:ext>
            </p:extLst>
          </p:nvPr>
        </p:nvGraphicFramePr>
        <p:xfrm>
          <a:off x="14468" y="3547995"/>
          <a:ext cx="9144000" cy="327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088798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43576883"/>
                    </a:ext>
                  </a:extLst>
                </a:gridCol>
              </a:tblGrid>
              <a:tr h="372787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148723"/>
                  </a:ext>
                </a:extLst>
              </a:tr>
              <a:tr h="2443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7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учреждений физической культуры и спорта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58093"/>
                  </a:ext>
                </a:extLst>
              </a:tr>
              <a:tr h="464709">
                <a:tc>
                  <a:txBody>
                    <a:bodyPr/>
                    <a:lstStyle/>
                    <a:p>
                      <a:pPr lvl="0" algn="l"/>
                      <a:r>
                        <a:rPr lang="ru-RU" sz="17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1700" b="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лыжероллерной</a:t>
                      </a:r>
                      <a:r>
                        <a:rPr lang="ru-RU" sz="17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трассы в пос. Дачный в районе ул. Энгельса г. Кушва Свердловской области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6243" marR="6243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66637"/>
                  </a:ext>
                </a:extLst>
              </a:tr>
              <a:tr h="4639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мероприятий, направленных на соблюдение требований и норм антитеррористической защищенности и санитарного законодательства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01105"/>
                  </a:ext>
                </a:extLst>
              </a:tr>
              <a:tr h="474243">
                <a:tc>
                  <a:txBody>
                    <a:bodyPr/>
                    <a:lstStyle/>
                    <a:p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Завершение строительства универсальной спортивной площадки "Локомотив", расположенной по адресу: г. Кушва, ул. Дзержинского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06765"/>
                  </a:ext>
                </a:extLst>
              </a:tr>
              <a:tr h="474243">
                <a:tc>
                  <a:txBody>
                    <a:bodyPr/>
                    <a:lstStyle/>
                    <a:p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капитального и текущего ремонта зданий и помещений муниципальных учреждений (МАУ КГО «Центр </a:t>
                      </a:r>
                      <a:r>
                        <a:rPr lang="ru-RU" sz="17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ФКСиТ</a:t>
                      </a:r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«Горняк», МАУ КГО «Спортивная школа»)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650940"/>
                  </a:ext>
                </a:extLst>
              </a:tr>
              <a:tr h="4774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поэтапному внедрению Всероссийского физкультурно-спортивного комплекса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Готов к труду и обороне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7BC05F5-B637-44AA-877B-3E1E737777B2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22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C319DC-659E-4D81-BAEA-84E036F63429}"/>
              </a:ext>
            </a:extLst>
          </p:cNvPr>
          <p:cNvGrpSpPr/>
          <p:nvPr/>
        </p:nvGrpSpPr>
        <p:grpSpPr>
          <a:xfrm>
            <a:off x="1872000" y="1288605"/>
            <a:ext cx="4148586" cy="1983813"/>
            <a:chOff x="1872000" y="639528"/>
            <a:chExt cx="4148586" cy="1729832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CC20CED0-AC74-429E-91E0-476FFFAF9D1B}"/>
                </a:ext>
              </a:extLst>
            </p:cNvPr>
            <p:cNvSpPr txBox="1"/>
            <p:nvPr/>
          </p:nvSpPr>
          <p:spPr>
            <a:xfrm>
              <a:off x="3312000" y="639528"/>
              <a:ext cx="921454" cy="44181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+11,8 </a:t>
              </a:r>
            </a:p>
          </p:txBody>
        </p:sp>
        <p:sp>
          <p:nvSpPr>
            <p:cNvPr id="19" name="TextBox 1">
              <a:extLst>
                <a:ext uri="{FF2B5EF4-FFF2-40B4-BE49-F238E27FC236}">
                  <a16:creationId xmlns:a16="http://schemas.microsoft.com/office/drawing/2014/main" id="{8FEDBE06-D3C6-44BF-8821-07F9FCF2FA5E}"/>
                </a:ext>
              </a:extLst>
            </p:cNvPr>
            <p:cNvSpPr txBox="1"/>
            <p:nvPr/>
          </p:nvSpPr>
          <p:spPr>
            <a:xfrm>
              <a:off x="1872000" y="1518624"/>
              <a:ext cx="4148586" cy="85073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учреждения физической культуры и спорта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0" name="Диаграмма 4">
            <a:extLst>
              <a:ext uri="{FF2B5EF4-FFF2-40B4-BE49-F238E27FC236}">
                <a16:creationId xmlns:a16="http://schemas.microsoft.com/office/drawing/2014/main" id="{A399BD3D-7BB4-40BB-A0B8-BCD5A5407B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914802"/>
              </p:ext>
            </p:extLst>
          </p:nvPr>
        </p:nvGraphicFramePr>
        <p:xfrm>
          <a:off x="409124" y="973250"/>
          <a:ext cx="7763425" cy="181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771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56D43D75-7E92-4A0B-9399-7ECE306D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595" y="6589749"/>
            <a:ext cx="2929136" cy="148260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201E7-6C28-4752-ABEF-90240D3A5312}"/>
              </a:ext>
            </a:extLst>
          </p:cNvPr>
          <p:cNvSpPr txBox="1"/>
          <p:nvPr/>
        </p:nvSpPr>
        <p:spPr>
          <a:xfrm>
            <a:off x="891722" y="364188"/>
            <a:ext cx="7560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политику, млн. рублей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1B979-CCAE-4141-8041-E7114D712110}"/>
              </a:ext>
            </a:extLst>
          </p:cNvPr>
          <p:cNvSpPr txBox="1"/>
          <p:nvPr/>
        </p:nvSpPr>
        <p:spPr>
          <a:xfrm>
            <a:off x="-1" y="280063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мероприятия в 2021 году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0840B3A-B6DA-4D10-99E6-A5F8554EE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45290"/>
              </p:ext>
            </p:extLst>
          </p:nvPr>
        </p:nvGraphicFramePr>
        <p:xfrm>
          <a:off x="-1" y="3429001"/>
          <a:ext cx="9143999" cy="303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767">
                  <a:extLst>
                    <a:ext uri="{9D8B030D-6E8A-4147-A177-3AD203B41FA5}">
                      <a16:colId xmlns:a16="http://schemas.microsoft.com/office/drawing/2014/main" val="1088798005"/>
                    </a:ext>
                  </a:extLst>
                </a:gridCol>
                <a:gridCol w="875232">
                  <a:extLst>
                    <a:ext uri="{9D8B030D-6E8A-4147-A177-3AD203B41FA5}">
                      <a16:colId xmlns:a16="http://schemas.microsoft.com/office/drawing/2014/main" val="543576883"/>
                    </a:ext>
                  </a:extLst>
                </a:gridCol>
              </a:tblGrid>
              <a:tr h="343281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148723"/>
                  </a:ext>
                </a:extLst>
              </a:tr>
              <a:tr h="234713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и социальное обслуживание населения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3" marR="6243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62139"/>
                  </a:ext>
                </a:extLst>
              </a:tr>
              <a:tr h="406354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выплат молодым семьям на приобретение (строительство) жилья на территории Кушвинского городского округа (6 молодых семей)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393007"/>
                  </a:ext>
                </a:extLst>
              </a:tr>
              <a:tr h="40635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мероприятий по организации питания в муниципальных общеобразовательных организациях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6243" marR="6243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10777"/>
                  </a:ext>
                </a:extLst>
              </a:tr>
              <a:tr h="406354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Выплата ежемесячного дополнительного материального содержания почетным гражданам Кушвинского городского округа (17 человек)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243" marR="6243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278894"/>
                  </a:ext>
                </a:extLst>
              </a:tr>
              <a:tr h="60660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социально ориентированным некоммерческим организациям в сфере социальной поддержки и защиты ветеранов войны, инвалидов, пенсионеров, патриотического, в том числе военно-патриотического воспитания граждан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6243" marR="6243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418667"/>
                  </a:ext>
                </a:extLst>
              </a:tr>
              <a:tr h="47634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средств из резервного фонда администрации Кушвинского городского округа на  оказание финансовой помощи пострадавшим от пожара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243" marR="6243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1992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9694253-E2B3-4950-8064-63585942E231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23</a:t>
            </a:r>
          </a:p>
        </p:txBody>
      </p:sp>
      <p:graphicFrame>
        <p:nvGraphicFramePr>
          <p:cNvPr id="19" name="Диаграмма 4">
            <a:extLst>
              <a:ext uri="{FF2B5EF4-FFF2-40B4-BE49-F238E27FC236}">
                <a16:creationId xmlns:a16="http://schemas.microsoft.com/office/drawing/2014/main" id="{871187C0-64F3-4689-86F9-3B96F5454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164251"/>
              </p:ext>
            </p:extLst>
          </p:nvPr>
        </p:nvGraphicFramePr>
        <p:xfrm>
          <a:off x="432000" y="1043966"/>
          <a:ext cx="7763425" cy="193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">
            <a:extLst>
              <a:ext uri="{FF2B5EF4-FFF2-40B4-BE49-F238E27FC236}">
                <a16:creationId xmlns:a16="http://schemas.microsoft.com/office/drawing/2014/main" id="{A3579009-62E1-4574-BD77-345804A56738}"/>
              </a:ext>
            </a:extLst>
          </p:cNvPr>
          <p:cNvSpPr txBox="1"/>
          <p:nvPr/>
        </p:nvSpPr>
        <p:spPr>
          <a:xfrm>
            <a:off x="3080762" y="2055055"/>
            <a:ext cx="1169712" cy="4029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- 1,9 </a:t>
            </a:r>
          </a:p>
        </p:txBody>
      </p:sp>
    </p:spTree>
    <p:extLst>
      <p:ext uri="{BB962C8B-B14F-4D97-AF65-F5344CB8AC3E}">
        <p14:creationId xmlns:p14="http://schemas.microsoft.com/office/powerpoint/2010/main" val="1983860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56D43D75-7E92-4A0B-9399-7ECE306D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2864" y="6607202"/>
            <a:ext cx="2929136" cy="148260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201E7-6C28-4752-ABEF-90240D3A5312}"/>
              </a:ext>
            </a:extLst>
          </p:cNvPr>
          <p:cNvSpPr txBox="1"/>
          <p:nvPr/>
        </p:nvSpPr>
        <p:spPr>
          <a:xfrm>
            <a:off x="755576" y="227934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жилищное и коммунальное хозяйство, млн. рублей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1B979-CCAE-4141-8041-E7114D712110}"/>
              </a:ext>
            </a:extLst>
          </p:cNvPr>
          <p:cNvSpPr txBox="1"/>
          <p:nvPr/>
        </p:nvSpPr>
        <p:spPr>
          <a:xfrm>
            <a:off x="-36004" y="234986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мероприятия в 2021 году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0840B3A-B6DA-4D10-99E6-A5F8554EE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470020"/>
              </p:ext>
            </p:extLst>
          </p:nvPr>
        </p:nvGraphicFramePr>
        <p:xfrm>
          <a:off x="0" y="2780753"/>
          <a:ext cx="9144000" cy="4050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000">
                  <a:extLst>
                    <a:ext uri="{9D8B030D-6E8A-4147-A177-3AD203B41FA5}">
                      <a16:colId xmlns:a16="http://schemas.microsoft.com/office/drawing/2014/main" val="10887980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43576883"/>
                    </a:ext>
                  </a:extLst>
                </a:gridCol>
              </a:tblGrid>
              <a:tr h="311578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148723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объекта «Система водоснабжения г. Кушва от </a:t>
                      </a:r>
                      <a:r>
                        <a:rPr lang="ru-RU" sz="1400" b="0" i="0" u="none" strike="noStrike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Половинкинского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участка подземных вод»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 фонда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82268"/>
                  </a:ext>
                </a:extLst>
              </a:tr>
              <a:tr h="5339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МУП КГО «Водоканал» на оказание финансовой помощи в целях предупреждения банкротства и восстановления платежеспособности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81168"/>
                  </a:ext>
                </a:extLst>
              </a:tr>
              <a:tr h="451322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Содержание, обслуживание и ремонт имущества, находящегося в собственности Кушвинского городского округа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31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сетей холодного водоснабжения Кушвинского городского округа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841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Уплата взносов на капитальный ремонт общего имущества в многоквартирных домах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044010"/>
                  </a:ext>
                </a:extLst>
              </a:tr>
              <a:tr h="66069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дезинфицирующих средств для обеззараживания воды на централизованных сетях водоснабжения и для обеззараживания канализационных стоков на сетях водоотведения на территории Кушвинского городского округа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354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контейнеров для раздельного накопления твердых коммунальных отходов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5694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платы </a:t>
                      </a:r>
                      <a:r>
                        <a:rPr lang="ru-RU" sz="1400" b="0" i="0" u="none" strike="noStrike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концедента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ООО «ПКП «Синергия» по концессионному соглашению в целях финансирования мероприятия по реконструкции тепловых сетей (магистраль от трансформаторной подстанции (ул. 8 Марта - 5А) до жилого дома № 2 по ул. Сафонова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27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концепции развития (реконструкции) системы водоснабжения п. Баранчинский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53481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DF5E17D-BF0B-4AAF-B427-6F04F107365B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24</a:t>
            </a:r>
          </a:p>
        </p:txBody>
      </p:sp>
      <p:graphicFrame>
        <p:nvGraphicFramePr>
          <p:cNvPr id="15" name="Диаграмма 4">
            <a:extLst>
              <a:ext uri="{FF2B5EF4-FFF2-40B4-BE49-F238E27FC236}">
                <a16:creationId xmlns:a16="http://schemas.microsoft.com/office/drawing/2014/main" id="{D29C0CF0-4E94-4AE2-A028-2E78ECAE8F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195283"/>
              </p:ext>
            </p:extLst>
          </p:nvPr>
        </p:nvGraphicFramePr>
        <p:xfrm>
          <a:off x="515713" y="806077"/>
          <a:ext cx="7763425" cy="193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">
            <a:extLst>
              <a:ext uri="{FF2B5EF4-FFF2-40B4-BE49-F238E27FC236}">
                <a16:creationId xmlns:a16="http://schemas.microsoft.com/office/drawing/2014/main" id="{E517E550-3AA3-4BAA-A585-46A8AF038794}"/>
              </a:ext>
            </a:extLst>
          </p:cNvPr>
          <p:cNvSpPr txBox="1"/>
          <p:nvPr/>
        </p:nvSpPr>
        <p:spPr>
          <a:xfrm>
            <a:off x="4658008" y="1220784"/>
            <a:ext cx="1169712" cy="4029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+ 400,9 </a:t>
            </a:r>
          </a:p>
        </p:txBody>
      </p:sp>
    </p:spTree>
    <p:extLst>
      <p:ext uri="{BB962C8B-B14F-4D97-AF65-F5344CB8AC3E}">
        <p14:creationId xmlns:p14="http://schemas.microsoft.com/office/powerpoint/2010/main" val="78955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56D43D75-7E92-4A0B-9399-7ECE306D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0072" y="6665495"/>
            <a:ext cx="2929136" cy="192504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201E7-6C28-4752-ABEF-90240D3A5312}"/>
              </a:ext>
            </a:extLst>
          </p:cNvPr>
          <p:cNvSpPr txBox="1"/>
          <p:nvPr/>
        </p:nvSpPr>
        <p:spPr>
          <a:xfrm>
            <a:off x="881336" y="371642"/>
            <a:ext cx="7560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благоустройство, млн. рублей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1B979-CCAE-4141-8041-E7114D712110}"/>
              </a:ext>
            </a:extLst>
          </p:cNvPr>
          <p:cNvSpPr txBox="1"/>
          <p:nvPr/>
        </p:nvSpPr>
        <p:spPr>
          <a:xfrm>
            <a:off x="-62625" y="2562489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мероприятия в 2021 году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0840B3A-B6DA-4D10-99E6-A5F8554EE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181484"/>
              </p:ext>
            </p:extLst>
          </p:nvPr>
        </p:nvGraphicFramePr>
        <p:xfrm>
          <a:off x="0" y="2943582"/>
          <a:ext cx="9121042" cy="377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040">
                  <a:extLst>
                    <a:ext uri="{9D8B030D-6E8A-4147-A177-3AD203B41FA5}">
                      <a16:colId xmlns:a16="http://schemas.microsoft.com/office/drawing/2014/main" val="1088798005"/>
                    </a:ext>
                  </a:extLst>
                </a:gridCol>
                <a:gridCol w="874002">
                  <a:extLst>
                    <a:ext uri="{9D8B030D-6E8A-4147-A177-3AD203B41FA5}">
                      <a16:colId xmlns:a16="http://schemas.microsoft.com/office/drawing/2014/main" val="5435768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148723"/>
                  </a:ext>
                </a:extLst>
              </a:tr>
              <a:tr h="2421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уличного освещения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7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благоустройству (организация и содержание мест захоронения, ремонт мемориалов и памятников,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акарицидная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обработка и дератизация парков и кладбищ, озеленение)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77383"/>
                  </a:ext>
                </a:extLst>
              </a:tr>
              <a:tr h="4137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Комплексное благоустройство и ремонт дворовых территорий многоквартирных домов (детских площадок)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409392"/>
                  </a:ext>
                </a:extLst>
              </a:tr>
              <a:tr h="4137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наружного освещения г. Кушва ул. 8 Марта (от гаражей ЗТО до д. № 1а), ул. Сафонова (от д.№2 до д. № 10)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743625"/>
                  </a:ext>
                </a:extLst>
              </a:tr>
              <a:tr h="2421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наружного освещения г. Кушва, ул. 40 лет Октября (от д. № 31 до ул.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Лайская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590447"/>
                  </a:ext>
                </a:extLst>
              </a:tr>
              <a:tr h="2421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наружного освещения пос. Баранчинский, ул. Победы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025344"/>
                  </a:ext>
                </a:extLst>
              </a:tr>
              <a:tr h="41376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малых архитектурных форм для клуба МАУК КГО «Кушвинский дворец культуры» деревни Мостовая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278894"/>
                  </a:ext>
                </a:extLst>
              </a:tr>
              <a:tr h="25575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сетей наружного освещения по ул. Пушкина в г. Кушва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26430"/>
                  </a:ext>
                </a:extLst>
              </a:tr>
              <a:tr h="25575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светодиодных светильников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622547"/>
                  </a:ext>
                </a:extLst>
              </a:tr>
              <a:tr h="4137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 защитных колпаков на ограждение парка культуры и отдыха, расположенного по адресу:        г. Кушва, пл. Культуры, 1а, со стороны улицы Осипенко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6516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3097896-40F7-4A4A-AE69-E09CA8EB9B48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25</a:t>
            </a:r>
          </a:p>
        </p:txBody>
      </p:sp>
      <p:graphicFrame>
        <p:nvGraphicFramePr>
          <p:cNvPr id="23" name="Диаграмма 4">
            <a:extLst>
              <a:ext uri="{FF2B5EF4-FFF2-40B4-BE49-F238E27FC236}">
                <a16:creationId xmlns:a16="http://schemas.microsoft.com/office/drawing/2014/main" id="{2AD06797-2FCD-4B8D-88EB-59EC2378D8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087221"/>
              </p:ext>
            </p:extLst>
          </p:nvPr>
        </p:nvGraphicFramePr>
        <p:xfrm>
          <a:off x="444988" y="850624"/>
          <a:ext cx="7663187" cy="200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1">
            <a:extLst>
              <a:ext uri="{FF2B5EF4-FFF2-40B4-BE49-F238E27FC236}">
                <a16:creationId xmlns:a16="http://schemas.microsoft.com/office/drawing/2014/main" id="{DC0785A0-F799-42B0-A574-6A75A8AA57DE}"/>
              </a:ext>
            </a:extLst>
          </p:cNvPr>
          <p:cNvSpPr txBox="1"/>
          <p:nvPr/>
        </p:nvSpPr>
        <p:spPr>
          <a:xfrm>
            <a:off x="3402288" y="1915375"/>
            <a:ext cx="1169712" cy="4029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- 35,5 </a:t>
            </a:r>
          </a:p>
        </p:txBody>
      </p:sp>
    </p:spTree>
    <p:extLst>
      <p:ext uri="{BB962C8B-B14F-4D97-AF65-F5344CB8AC3E}">
        <p14:creationId xmlns:p14="http://schemas.microsoft.com/office/powerpoint/2010/main" val="3934688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56D43D75-7E92-4A0B-9399-7ECE306D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7771" y="6587389"/>
            <a:ext cx="2929136" cy="303852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201E7-6C28-4752-ABEF-90240D3A5312}"/>
              </a:ext>
            </a:extLst>
          </p:cNvPr>
          <p:cNvSpPr txBox="1"/>
          <p:nvPr/>
        </p:nvSpPr>
        <p:spPr>
          <a:xfrm>
            <a:off x="755576" y="370959"/>
            <a:ext cx="7560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дорожного фонда, млн. рублей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1B979-CCAE-4141-8041-E7114D712110}"/>
              </a:ext>
            </a:extLst>
          </p:cNvPr>
          <p:cNvSpPr txBox="1"/>
          <p:nvPr/>
        </p:nvSpPr>
        <p:spPr>
          <a:xfrm>
            <a:off x="-28639" y="2539687"/>
            <a:ext cx="9129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мероприятия в 2021 году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0840B3A-B6DA-4D10-99E6-A5F8554EE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632022"/>
              </p:ext>
            </p:extLst>
          </p:nvPr>
        </p:nvGraphicFramePr>
        <p:xfrm>
          <a:off x="35861" y="2970574"/>
          <a:ext cx="9064635" cy="36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9464">
                  <a:extLst>
                    <a:ext uri="{9D8B030D-6E8A-4147-A177-3AD203B41FA5}">
                      <a16:colId xmlns:a16="http://schemas.microsoft.com/office/drawing/2014/main" val="1088798005"/>
                    </a:ext>
                  </a:extLst>
                </a:gridCol>
                <a:gridCol w="725171">
                  <a:extLst>
                    <a:ext uri="{9D8B030D-6E8A-4147-A177-3AD203B41FA5}">
                      <a16:colId xmlns:a16="http://schemas.microsoft.com/office/drawing/2014/main" val="543576883"/>
                    </a:ext>
                  </a:extLst>
                </a:gridCol>
              </a:tblGrid>
              <a:tr h="291921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148723"/>
                  </a:ext>
                </a:extLst>
              </a:tr>
              <a:tr h="3854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автомобильной дороги, расположенной в Свердловской области, пос. Баранчинский, ул. Коммуны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6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автомобильной дороги, расположенной в Свердловской области, г. Кушва, ул. Луначарского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дорог, расположенных в Свердловской области, г. Кушва: ул. Ленина (от ул. Рабочая до пер. Молодежный) и пер. Молодежный (от ул. Карла Маркса до ул. Первомайская)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4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 и искусственных сооружений расположенных на них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4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участка автомобильной дороги, расположенной в Свердловской области, пос. Баранчинский, ул. Калинина (участок от ул. Ленина до пер. В. Нагорный)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94557"/>
                  </a:ext>
                </a:extLst>
              </a:tr>
              <a:tr h="3854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участка автомобильной дороги, расположенной в Свердловской области, г. Кушва, ул. Серебрянский проезд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60745"/>
                  </a:ext>
                </a:extLst>
              </a:tr>
              <a:tr h="5752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автомобильной дороги, расположенной в Свердловской области, г. Кушва ул. Фадеевых (участок от ул. Фадеевых, 27 до ул. Красноармейская) и ул. Красноармейская (участок от ул. Фадеевых до ул.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Майданова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60707"/>
                  </a:ext>
                </a:extLst>
              </a:tr>
              <a:tr h="2488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автомобильной дороги, расположенной в Свердловской области, г. Кушва, ул. Свободы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55872"/>
                  </a:ext>
                </a:extLst>
              </a:tr>
              <a:tr h="22729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автомобильной дороги ул.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Бисерская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г. Кушва</a:t>
                      </a: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4571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B2BE411-7C92-4787-A3C7-1E2DF88AF461}"/>
              </a:ext>
            </a:extLst>
          </p:cNvPr>
          <p:cNvSpPr txBox="1"/>
          <p:nvPr/>
        </p:nvSpPr>
        <p:spPr>
          <a:xfrm>
            <a:off x="8524228" y="1627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26</a:t>
            </a:r>
          </a:p>
        </p:txBody>
      </p:sp>
      <p:graphicFrame>
        <p:nvGraphicFramePr>
          <p:cNvPr id="20" name="Диаграмма 4">
            <a:extLst>
              <a:ext uri="{FF2B5EF4-FFF2-40B4-BE49-F238E27FC236}">
                <a16:creationId xmlns:a16="http://schemas.microsoft.com/office/drawing/2014/main" id="{3FD90B57-44DE-467D-B556-CA84CC0B1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692046"/>
              </p:ext>
            </p:extLst>
          </p:nvPr>
        </p:nvGraphicFramePr>
        <p:xfrm>
          <a:off x="444988" y="850624"/>
          <a:ext cx="7663187" cy="200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1">
            <a:extLst>
              <a:ext uri="{FF2B5EF4-FFF2-40B4-BE49-F238E27FC236}">
                <a16:creationId xmlns:a16="http://schemas.microsoft.com/office/drawing/2014/main" id="{F631CEF3-2BF2-4E8D-B400-7F5A8DE14580}"/>
              </a:ext>
            </a:extLst>
          </p:cNvPr>
          <p:cNvSpPr txBox="1"/>
          <p:nvPr/>
        </p:nvSpPr>
        <p:spPr>
          <a:xfrm>
            <a:off x="4752000" y="1329194"/>
            <a:ext cx="1169712" cy="4029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+ 50,6 </a:t>
            </a:r>
          </a:p>
        </p:txBody>
      </p:sp>
    </p:spTree>
    <p:extLst>
      <p:ext uri="{BB962C8B-B14F-4D97-AF65-F5344CB8AC3E}">
        <p14:creationId xmlns:p14="http://schemas.microsoft.com/office/powerpoint/2010/main" val="367205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56D43D75-7E92-4A0B-9399-7ECE306D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064" y="6453336"/>
            <a:ext cx="2929136" cy="148260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201E7-6C28-4752-ABEF-90240D3A5312}"/>
              </a:ext>
            </a:extLst>
          </p:cNvPr>
          <p:cNvSpPr txBox="1"/>
          <p:nvPr/>
        </p:nvSpPr>
        <p:spPr>
          <a:xfrm>
            <a:off x="791580" y="325974"/>
            <a:ext cx="7560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водное хозяйство, млн. рублей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1B979-CCAE-4141-8041-E7114D712110}"/>
              </a:ext>
            </a:extLst>
          </p:cNvPr>
          <p:cNvSpPr txBox="1"/>
          <p:nvPr/>
        </p:nvSpPr>
        <p:spPr>
          <a:xfrm>
            <a:off x="20978" y="398571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мероприятия в 2021 году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0840B3A-B6DA-4D10-99E6-A5F8554EE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33366"/>
              </p:ext>
            </p:extLst>
          </p:nvPr>
        </p:nvGraphicFramePr>
        <p:xfrm>
          <a:off x="96241" y="4509000"/>
          <a:ext cx="8993474" cy="1055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999">
                  <a:extLst>
                    <a:ext uri="{9D8B030D-6E8A-4147-A177-3AD203B41FA5}">
                      <a16:colId xmlns:a16="http://schemas.microsoft.com/office/drawing/2014/main" val="1088798005"/>
                    </a:ext>
                  </a:extLst>
                </a:gridCol>
                <a:gridCol w="893475">
                  <a:extLst>
                    <a:ext uri="{9D8B030D-6E8A-4147-A177-3AD203B41FA5}">
                      <a16:colId xmlns:a16="http://schemas.microsoft.com/office/drawing/2014/main" val="543576883"/>
                    </a:ext>
                  </a:extLst>
                </a:gridCol>
              </a:tblGrid>
              <a:tr h="490811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148723"/>
                  </a:ext>
                </a:extLst>
              </a:tr>
              <a:tr h="56459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3-х гидротехнических сооружений Кушвинского городского округа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8000" marR="72000" marT="624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27889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D669515-CC9E-4971-A35F-6D1B646F642F}"/>
              </a:ext>
            </a:extLst>
          </p:cNvPr>
          <p:cNvSpPr txBox="1"/>
          <p:nvPr/>
        </p:nvSpPr>
        <p:spPr>
          <a:xfrm>
            <a:off x="8538958" y="-22093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27</a:t>
            </a:r>
          </a:p>
        </p:txBody>
      </p:sp>
      <p:graphicFrame>
        <p:nvGraphicFramePr>
          <p:cNvPr id="19" name="Диаграмма 4">
            <a:extLst>
              <a:ext uri="{FF2B5EF4-FFF2-40B4-BE49-F238E27FC236}">
                <a16:creationId xmlns:a16="http://schemas.microsoft.com/office/drawing/2014/main" id="{7832AC6E-29F5-4E1A-AEDC-5C8B1E7F84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612318"/>
              </p:ext>
            </p:extLst>
          </p:nvPr>
        </p:nvGraphicFramePr>
        <p:xfrm>
          <a:off x="414013" y="1426917"/>
          <a:ext cx="7663187" cy="200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">
            <a:extLst>
              <a:ext uri="{FF2B5EF4-FFF2-40B4-BE49-F238E27FC236}">
                <a16:creationId xmlns:a16="http://schemas.microsoft.com/office/drawing/2014/main" id="{9C4342F2-B00D-4F22-9C2C-25026B1268C0}"/>
              </a:ext>
            </a:extLst>
          </p:cNvPr>
          <p:cNvSpPr txBox="1"/>
          <p:nvPr/>
        </p:nvSpPr>
        <p:spPr>
          <a:xfrm>
            <a:off x="5292000" y="2459916"/>
            <a:ext cx="1169712" cy="4029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- 0,4 </a:t>
            </a:r>
          </a:p>
        </p:txBody>
      </p:sp>
    </p:spTree>
    <p:extLst>
      <p:ext uri="{BB962C8B-B14F-4D97-AF65-F5344CB8AC3E}">
        <p14:creationId xmlns:p14="http://schemas.microsoft.com/office/powerpoint/2010/main" val="1720399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56CCA-0A7B-4ADD-8F4F-AC86329C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D321C7D8-A206-4CC2-99B4-8BB1C757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2000" y="6564508"/>
            <a:ext cx="2929136" cy="148260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id="{C18D87B5-D0B9-44AA-8903-E5DB6F820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004712"/>
              </p:ext>
            </p:extLst>
          </p:nvPr>
        </p:nvGraphicFramePr>
        <p:xfrm>
          <a:off x="0" y="1168331"/>
          <a:ext cx="8171999" cy="5320669"/>
        </p:xfrm>
        <a:graphic>
          <a:graphicData uri="http://schemas.openxmlformats.org/drawingml/2006/table">
            <a:tbl>
              <a:tblPr firstRow="1" bandRow="1">
                <a:solidFill>
                  <a:srgbClr val="FFFFCC"/>
                </a:solidFill>
                <a:tableStyleId>{5C22544A-7EE6-4342-B048-85BDC9FD1C3A}</a:tableStyleId>
              </a:tblPr>
              <a:tblGrid>
                <a:gridCol w="3307510">
                  <a:extLst>
                    <a:ext uri="{9D8B030D-6E8A-4147-A177-3AD203B41FA5}">
                      <a16:colId xmlns:a16="http://schemas.microsoft.com/office/drawing/2014/main" val="197993123"/>
                    </a:ext>
                  </a:extLst>
                </a:gridCol>
                <a:gridCol w="2205006">
                  <a:extLst>
                    <a:ext uri="{9D8B030D-6E8A-4147-A177-3AD203B41FA5}">
                      <a16:colId xmlns:a16="http://schemas.microsoft.com/office/drawing/2014/main" val="2488599002"/>
                    </a:ext>
                  </a:extLst>
                </a:gridCol>
                <a:gridCol w="2659483">
                  <a:extLst>
                    <a:ext uri="{9D8B030D-6E8A-4147-A177-3AD203B41FA5}">
                      <a16:colId xmlns:a16="http://schemas.microsoft.com/office/drawing/2014/main" val="338975791"/>
                    </a:ext>
                  </a:extLst>
                </a:gridCol>
              </a:tblGrid>
              <a:tr h="182057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национального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8848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назначения, 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8848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884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977484"/>
                  </a:ext>
                </a:extLst>
              </a:tr>
              <a:tr h="6200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Жилье и городская среда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737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83242"/>
                  </a:ext>
                </a:extLst>
              </a:tr>
              <a:tr h="6633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BA54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BA54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BA54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8931"/>
                  </a:ext>
                </a:extLst>
              </a:tr>
              <a:tr h="596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Демография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41531"/>
                  </a:ext>
                </a:extLst>
              </a:tr>
              <a:tr h="559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BA54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BA54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BA54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1073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1446"/>
                  </a:ext>
                </a:extLst>
              </a:tr>
              <a:tr h="52075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BA54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745,6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BA54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BA54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7185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72CA053-8838-4ED2-A2EA-9C8BB119B502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855247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FAACFD-04C1-4564-B9DE-ACA2B9A71D81}"/>
              </a:ext>
            </a:extLst>
          </p:cNvPr>
          <p:cNvSpPr txBox="1"/>
          <p:nvPr/>
        </p:nvSpPr>
        <p:spPr>
          <a:xfrm>
            <a:off x="1043608" y="476672"/>
            <a:ext cx="703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долг, млн. рублей</a:t>
            </a: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8CBB6F14-5649-45E3-81F7-55A90C82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064" y="6453336"/>
            <a:ext cx="2929136" cy="148260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67054F-4A61-4FE6-A096-A4E7211FBB12}"/>
              </a:ext>
            </a:extLst>
          </p:cNvPr>
          <p:cNvSpPr txBox="1"/>
          <p:nvPr/>
        </p:nvSpPr>
        <p:spPr>
          <a:xfrm>
            <a:off x="432000" y="4613448"/>
            <a:ext cx="7645200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80975" indent="-180975" algn="ctr"/>
            <a:r>
              <a:rPr lang="ru-RU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заключено 2 муниципальных контракта с ПАО «</a:t>
            </a:r>
            <a:r>
              <a:rPr lang="ru-RU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Совкомбанк</a:t>
            </a:r>
            <a:r>
              <a:rPr lang="ru-RU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 соответствии с которыми в декабре 2021 года привлечено кредитных средств в сумме 50 млн. рублей на погашение долговых обязательств Кушвинского городского округа.</a:t>
            </a:r>
          </a:p>
          <a:p>
            <a:pPr marL="180975" indent="-180975" algn="ctr"/>
            <a:r>
              <a:rPr lang="ru-RU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 не привлекались, муниципальные гарантии не предоставлялись.</a:t>
            </a:r>
          </a:p>
          <a:p>
            <a:pPr marL="180975" indent="-180975"/>
            <a:endParaRPr lang="ru-RU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4C574-9F0C-4056-8226-F10648192C24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29</a:t>
            </a:r>
          </a:p>
        </p:txBody>
      </p:sp>
      <p:graphicFrame>
        <p:nvGraphicFramePr>
          <p:cNvPr id="11" name="Диаграмма 4">
            <a:extLst>
              <a:ext uri="{FF2B5EF4-FFF2-40B4-BE49-F238E27FC236}">
                <a16:creationId xmlns:a16="http://schemas.microsoft.com/office/drawing/2014/main" id="{8E79EBC9-B7C0-4B83-84F6-D15F26B48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678445"/>
              </p:ext>
            </p:extLst>
          </p:nvPr>
        </p:nvGraphicFramePr>
        <p:xfrm>
          <a:off x="72001" y="1239343"/>
          <a:ext cx="8005200" cy="310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A9DDDDB-8E2E-4032-B6A0-9B7EE6CC7881}"/>
              </a:ext>
            </a:extLst>
          </p:cNvPr>
          <p:cNvSpPr txBox="1"/>
          <p:nvPr/>
        </p:nvSpPr>
        <p:spPr>
          <a:xfrm>
            <a:off x="4212000" y="2169000"/>
            <a:ext cx="118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- 46</a:t>
            </a:r>
          </a:p>
        </p:txBody>
      </p:sp>
    </p:spTree>
    <p:extLst>
      <p:ext uri="{BB962C8B-B14F-4D97-AF65-F5344CB8AC3E}">
        <p14:creationId xmlns:p14="http://schemas.microsoft.com/office/powerpoint/2010/main" val="407346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D81BA-8B2F-434C-9CA3-AAB22667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34" y="357949"/>
            <a:ext cx="7506982" cy="563563"/>
          </a:xfrm>
        </p:spPr>
        <p:txBody>
          <a:bodyPr/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Кушвинского городского округа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4704E5-28E1-421F-B65A-7C2DCA5B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2000" y="6528965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19918-1CF3-4CDA-8B8C-06B7EE366453}"/>
              </a:ext>
            </a:extLst>
          </p:cNvPr>
          <p:cNvSpPr txBox="1"/>
          <p:nvPr/>
        </p:nvSpPr>
        <p:spPr>
          <a:xfrm>
            <a:off x="1213497" y="41490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720A4-4B5F-4250-97C5-719E64F8F12E}"/>
              </a:ext>
            </a:extLst>
          </p:cNvPr>
          <p:cNvSpPr txBox="1"/>
          <p:nvPr/>
        </p:nvSpPr>
        <p:spPr>
          <a:xfrm>
            <a:off x="250293" y="3670043"/>
            <a:ext cx="5077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1 593,2 млн. рублей,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68,9 %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F41AB-FE2B-4C04-9DE7-1357935453DC}"/>
              </a:ext>
            </a:extLst>
          </p:cNvPr>
          <p:cNvSpPr txBox="1"/>
          <p:nvPr/>
        </p:nvSpPr>
        <p:spPr>
          <a:xfrm>
            <a:off x="357489" y="3072862"/>
            <a:ext cx="3498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1B9CA46-86D0-4FAE-A425-36618B80B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959077"/>
              </p:ext>
            </p:extLst>
          </p:nvPr>
        </p:nvGraphicFramePr>
        <p:xfrm>
          <a:off x="4518142" y="1000326"/>
          <a:ext cx="5126720" cy="413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627EABB9-DE79-4D01-8DBD-8E2E70025145}"/>
              </a:ext>
            </a:extLst>
          </p:cNvPr>
          <p:cNvCxnSpPr>
            <a:cxnSpLocks/>
          </p:cNvCxnSpPr>
          <p:nvPr/>
        </p:nvCxnSpPr>
        <p:spPr>
          <a:xfrm flipV="1">
            <a:off x="3089918" y="2988264"/>
            <a:ext cx="2198540" cy="478277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B08307C-4F15-4995-BFB7-4E4399B09B70}"/>
              </a:ext>
            </a:extLst>
          </p:cNvPr>
          <p:cNvSpPr txBox="1"/>
          <p:nvPr/>
        </p:nvSpPr>
        <p:spPr>
          <a:xfrm>
            <a:off x="1124039" y="1167047"/>
            <a:ext cx="3498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 доходы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AC53BD-C8D4-47D4-8142-9927FE7536EB}"/>
              </a:ext>
            </a:extLst>
          </p:cNvPr>
          <p:cNvSpPr txBox="1"/>
          <p:nvPr/>
        </p:nvSpPr>
        <p:spPr>
          <a:xfrm>
            <a:off x="395536" y="1715669"/>
            <a:ext cx="46085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719,7 млн. рублей,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31,1 %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A17103-EFAA-4963-9C4B-46F99D01E55F}"/>
              </a:ext>
            </a:extLst>
          </p:cNvPr>
          <p:cNvSpPr txBox="1"/>
          <p:nvPr/>
        </p:nvSpPr>
        <p:spPr>
          <a:xfrm>
            <a:off x="2031869" y="216711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3B6F4B-C92A-4A6F-A499-CE18B4012F94}"/>
              </a:ext>
            </a:extLst>
          </p:cNvPr>
          <p:cNvSpPr txBox="1"/>
          <p:nvPr/>
        </p:nvSpPr>
        <p:spPr>
          <a:xfrm>
            <a:off x="1288890" y="506007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7F0E82-C3C3-411A-88C9-692F5181A7A4}"/>
              </a:ext>
            </a:extLst>
          </p:cNvPr>
          <p:cNvSpPr txBox="1"/>
          <p:nvPr/>
        </p:nvSpPr>
        <p:spPr>
          <a:xfrm>
            <a:off x="4892692" y="508294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4B8471-3269-4A80-9CCB-16E50E8E7A64}"/>
              </a:ext>
            </a:extLst>
          </p:cNvPr>
          <p:cNvSpPr txBox="1"/>
          <p:nvPr/>
        </p:nvSpPr>
        <p:spPr>
          <a:xfrm>
            <a:off x="161466" y="5325621"/>
            <a:ext cx="374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58406F-F56A-40A9-A7D2-C583056ECA0A}"/>
              </a:ext>
            </a:extLst>
          </p:cNvPr>
          <p:cNvSpPr txBox="1"/>
          <p:nvPr/>
        </p:nvSpPr>
        <p:spPr>
          <a:xfrm>
            <a:off x="4240011" y="533291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0A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</a:t>
            </a:r>
            <a:r>
              <a:rPr lang="ru-RU" sz="1400" b="1" dirty="0">
                <a:solidFill>
                  <a:srgbClr val="20A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231927-0E7B-4BCD-BE25-1CF6E427BB81}"/>
              </a:ext>
            </a:extLst>
          </p:cNvPr>
          <p:cNvSpPr txBox="1"/>
          <p:nvPr/>
        </p:nvSpPr>
        <p:spPr>
          <a:xfrm>
            <a:off x="998330" y="5587611"/>
            <a:ext cx="240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444,6 млн. рублей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9BE653-9875-48CD-93B2-FF68306E62EE}"/>
              </a:ext>
            </a:extLst>
          </p:cNvPr>
          <p:cNvSpPr txBox="1"/>
          <p:nvPr/>
        </p:nvSpPr>
        <p:spPr>
          <a:xfrm>
            <a:off x="4643789" y="557929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1 287,5 млн. рублей</a:t>
            </a:r>
          </a:p>
        </p:txBody>
      </p: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C357CF62-6BB5-4C08-84A0-21750F923B4E}"/>
              </a:ext>
            </a:extLst>
          </p:cNvPr>
          <p:cNvCxnSpPr>
            <a:cxnSpLocks/>
          </p:cNvCxnSpPr>
          <p:nvPr/>
        </p:nvCxnSpPr>
        <p:spPr>
          <a:xfrm flipV="1">
            <a:off x="3419872" y="1195159"/>
            <a:ext cx="3792628" cy="520510"/>
          </a:xfrm>
          <a:prstGeom prst="bentConnector3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4921CE0-EF6A-4D19-ADD7-E3A96D693A4B}"/>
              </a:ext>
            </a:extLst>
          </p:cNvPr>
          <p:cNvSpPr txBox="1"/>
          <p:nvPr/>
        </p:nvSpPr>
        <p:spPr>
          <a:xfrm>
            <a:off x="1848359" y="1036643"/>
            <a:ext cx="1800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536965-A5B7-4752-8360-B91215B94550}"/>
              </a:ext>
            </a:extLst>
          </p:cNvPr>
          <p:cNvSpPr txBox="1"/>
          <p:nvPr/>
        </p:nvSpPr>
        <p:spPr>
          <a:xfrm>
            <a:off x="996829" y="2840030"/>
            <a:ext cx="1800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3AC57E-4AC3-49A9-9954-5AD57020D22B}"/>
              </a:ext>
            </a:extLst>
          </p:cNvPr>
          <p:cNvSpPr txBox="1"/>
          <p:nvPr/>
        </p:nvSpPr>
        <p:spPr>
          <a:xfrm>
            <a:off x="5652000" y="2567226"/>
            <a:ext cx="2879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2 312,9 млн. рублей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C7A298-E13D-41DD-AE2B-95F85F36AA08}"/>
              </a:ext>
            </a:extLst>
          </p:cNvPr>
          <p:cNvSpPr txBox="1"/>
          <p:nvPr/>
        </p:nvSpPr>
        <p:spPr>
          <a:xfrm>
            <a:off x="8813953" y="0"/>
            <a:ext cx="33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0550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8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21" y="1573867"/>
            <a:ext cx="960041" cy="96004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272763" y="2829725"/>
            <a:ext cx="6884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t">
              <a:spcBef>
                <a:spcPct val="20000"/>
              </a:spcBef>
              <a:defRPr/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Российской Федерации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75077" y="4881791"/>
            <a:ext cx="68824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Bef>
                <a:spcPts val="0"/>
              </a:spcBef>
              <a:defRPr/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инициативного бюджетирования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05927" y="1126103"/>
            <a:ext cx="68515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доходной части бюджета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05927" y="1735765"/>
            <a:ext cx="68515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290242" y="5637142"/>
            <a:ext cx="68672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Bef>
                <a:spcPts val="0"/>
              </a:spcBef>
              <a:defRPr/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финансовой грамотности населения округа</a:t>
            </a:r>
          </a:p>
        </p:txBody>
      </p:sp>
      <p:pic>
        <p:nvPicPr>
          <p:cNvPr id="25" name="Рисунок 24" descr="кошелёк.png"/>
          <p:cNvPicPr>
            <a:picLocks noChangeAspect="1"/>
          </p:cNvPicPr>
          <p:nvPr/>
        </p:nvPicPr>
        <p:blipFill>
          <a:blip r:embed="rId3" cstate="print"/>
          <a:srcRect b="10583"/>
          <a:stretch>
            <a:fillRect/>
          </a:stretch>
        </p:blipFill>
        <p:spPr>
          <a:xfrm>
            <a:off x="498627" y="1107309"/>
            <a:ext cx="565029" cy="543603"/>
          </a:xfrm>
          <a:prstGeom prst="rect">
            <a:avLst/>
          </a:prstGeom>
        </p:spPr>
      </p:pic>
      <p:pic>
        <p:nvPicPr>
          <p:cNvPr id="27" name="Рисунок 26" descr="DATAINTEGRATION_FLAT1.png"/>
          <p:cNvPicPr>
            <a:picLocks noChangeAspect="1"/>
          </p:cNvPicPr>
          <p:nvPr/>
        </p:nvPicPr>
        <p:blipFill>
          <a:blip r:embed="rId4" cstate="print"/>
          <a:srcRect b="6896"/>
          <a:stretch>
            <a:fillRect/>
          </a:stretch>
        </p:blipFill>
        <p:spPr>
          <a:xfrm>
            <a:off x="471773" y="3780009"/>
            <a:ext cx="618735" cy="576064"/>
          </a:xfrm>
          <a:prstGeom prst="rect">
            <a:avLst/>
          </a:prstGeom>
        </p:spPr>
      </p:pic>
      <p:pic>
        <p:nvPicPr>
          <p:cNvPr id="334854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991" y="4841407"/>
            <a:ext cx="720081" cy="426648"/>
          </a:xfrm>
          <a:prstGeom prst="rect">
            <a:avLst/>
          </a:prstGeom>
          <a:noFill/>
        </p:spPr>
      </p:pic>
      <p:pic>
        <p:nvPicPr>
          <p:cNvPr id="334856" name="Picture 8" descr="Картинки по запросу иконка деньг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921" y="1785507"/>
            <a:ext cx="432048" cy="432048"/>
          </a:xfrm>
          <a:prstGeom prst="rect">
            <a:avLst/>
          </a:prstGeom>
          <a:noFill/>
        </p:spPr>
      </p:pic>
      <p:pic>
        <p:nvPicPr>
          <p:cNvPr id="39" name="Рисунок 38" descr="img_5595d087ece39.png"/>
          <p:cNvPicPr>
            <a:picLocks noChangeAspect="1"/>
          </p:cNvPicPr>
          <p:nvPr/>
        </p:nvPicPr>
        <p:blipFill>
          <a:blip r:embed="rId7" cstate="print"/>
          <a:srcRect l="79986" t="32750" r="4413" b="50551"/>
          <a:stretch>
            <a:fillRect/>
          </a:stretch>
        </p:blipFill>
        <p:spPr>
          <a:xfrm>
            <a:off x="571093" y="2835903"/>
            <a:ext cx="495228" cy="453082"/>
          </a:xfrm>
          <a:prstGeom prst="rect">
            <a:avLst/>
          </a:prstGeom>
        </p:spPr>
      </p:pic>
      <p:pic>
        <p:nvPicPr>
          <p:cNvPr id="334865" name="Picture 17" descr="https://previews.123rf.com/images/vladvm/vladvm1510/vladvm151000032/46782266-The-teacher-icon-Training-and-presentation-seminar-learning--Stock-Pho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531" y="5596484"/>
            <a:ext cx="720080" cy="72008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D62ADC-51EA-4B8B-A9E7-15B2A31D80C0}"/>
              </a:ext>
            </a:extLst>
          </p:cNvPr>
          <p:cNvSpPr txBox="1"/>
          <p:nvPr/>
        </p:nvSpPr>
        <p:spPr>
          <a:xfrm>
            <a:off x="954658" y="340572"/>
            <a:ext cx="71696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среднесрочную перспективу</a:t>
            </a:r>
          </a:p>
        </p:txBody>
      </p:sp>
      <p:sp>
        <p:nvSpPr>
          <p:cNvPr id="21" name="Нижний колонтитул 3">
            <a:extLst>
              <a:ext uri="{FF2B5EF4-FFF2-40B4-BE49-F238E27FC236}">
                <a16:creationId xmlns:a16="http://schemas.microsoft.com/office/drawing/2014/main" id="{1788D9C5-A1C3-433F-8928-B160EA87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064" y="6523396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i="1" dirty="0"/>
            </a:br>
            <a:endParaRPr lang="en-US" altLang="ru-RU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E188F-9C76-48B4-94C8-3BC8419E26CC}"/>
              </a:ext>
            </a:extLst>
          </p:cNvPr>
          <p:cNvSpPr txBox="1"/>
          <p:nvPr/>
        </p:nvSpPr>
        <p:spPr>
          <a:xfrm>
            <a:off x="1272763" y="3741720"/>
            <a:ext cx="6884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национальных, федеральных и региональных проектов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346E7E-EE73-4E92-8FCA-29D239839F6D}"/>
              </a:ext>
            </a:extLst>
          </p:cNvPr>
          <p:cNvSpPr txBox="1"/>
          <p:nvPr/>
        </p:nvSpPr>
        <p:spPr>
          <a:xfrm>
            <a:off x="8538958" y="0"/>
            <a:ext cx="60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836406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heraldik.ru/reg66/66kushva_g.jpg">
            <a:extLst>
              <a:ext uri="{FF2B5EF4-FFF2-40B4-BE49-F238E27FC236}">
                <a16:creationId xmlns:a16="http://schemas.microsoft.com/office/drawing/2014/main" id="{90AF4343-0603-4374-AC30-4558B12B8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189000"/>
            <a:ext cx="1184920" cy="18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9DBC4-550A-4580-BC01-87DA076FF54E}"/>
              </a:ext>
            </a:extLst>
          </p:cNvPr>
          <p:cNvSpPr txBox="1"/>
          <p:nvPr/>
        </p:nvSpPr>
        <p:spPr>
          <a:xfrm>
            <a:off x="4283968" y="2636912"/>
            <a:ext cx="3456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AC207-3BDB-40D5-8B0D-A3443067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81000"/>
            <a:ext cx="7128792" cy="563563"/>
          </a:xfrm>
        </p:spPr>
        <p:txBody>
          <a:bodyPr/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администраторы доходов бюджета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74F1B454-D2A5-43A4-9143-D9600645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3263" y="6589479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8F52D6-62E3-474F-A820-93230FA9A82A}"/>
              </a:ext>
            </a:extLst>
          </p:cNvPr>
          <p:cNvSpPr/>
          <p:nvPr/>
        </p:nvSpPr>
        <p:spPr>
          <a:xfrm>
            <a:off x="-15626" y="979965"/>
            <a:ext cx="2875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Территориальные органы федеральных органов исполнительной власти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D5AE3-FE8E-4499-8D95-192FA8DED34D}"/>
              </a:ext>
            </a:extLst>
          </p:cNvPr>
          <p:cNvSpPr txBox="1"/>
          <p:nvPr/>
        </p:nvSpPr>
        <p:spPr>
          <a:xfrm>
            <a:off x="2961" y="2123123"/>
            <a:ext cx="2840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D0AAFF-64AA-40D1-83FD-E65B6F66EA4B}"/>
              </a:ext>
            </a:extLst>
          </p:cNvPr>
          <p:cNvSpPr/>
          <p:nvPr/>
        </p:nvSpPr>
        <p:spPr>
          <a:xfrm>
            <a:off x="2867570" y="1110143"/>
            <a:ext cx="28718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Исполнительные органы власти субъекта Российской Федерации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32331-919F-4BA0-9696-D8578315B25C}"/>
              </a:ext>
            </a:extLst>
          </p:cNvPr>
          <p:cNvSpPr txBox="1"/>
          <p:nvPr/>
        </p:nvSpPr>
        <p:spPr>
          <a:xfrm>
            <a:off x="2871875" y="2105180"/>
            <a:ext cx="2875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0954B-716A-4039-B009-527351087B05}"/>
              </a:ext>
            </a:extLst>
          </p:cNvPr>
          <p:cNvSpPr txBox="1"/>
          <p:nvPr/>
        </p:nvSpPr>
        <p:spPr>
          <a:xfrm>
            <a:off x="5745552" y="2133405"/>
            <a:ext cx="33722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8C1EFF7-632F-41DB-A6F0-99E781630F39}"/>
              </a:ext>
            </a:extLst>
          </p:cNvPr>
          <p:cNvSpPr/>
          <p:nvPr/>
        </p:nvSpPr>
        <p:spPr>
          <a:xfrm>
            <a:off x="5759801" y="1115474"/>
            <a:ext cx="3372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функциональные (отраслевые) органы администрации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ABC9CA4-1641-45F3-8703-4E55BF75222A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2875546" y="856248"/>
            <a:ext cx="2" cy="1672752"/>
          </a:xfrm>
          <a:prstGeom prst="line">
            <a:avLst/>
          </a:prstGeom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F10582E-6E07-4D8C-BA97-B1212EA40232}"/>
              </a:ext>
            </a:extLst>
          </p:cNvPr>
          <p:cNvCxnSpPr>
            <a:cxnSpLocks/>
          </p:cNvCxnSpPr>
          <p:nvPr/>
        </p:nvCxnSpPr>
        <p:spPr>
          <a:xfrm>
            <a:off x="5739422" y="979965"/>
            <a:ext cx="0" cy="5610134"/>
          </a:xfrm>
          <a:prstGeom prst="line">
            <a:avLst/>
          </a:prstGeom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950A931-46AF-47C7-B132-EC9817784C84}"/>
              </a:ext>
            </a:extLst>
          </p:cNvPr>
          <p:cNvSpPr txBox="1"/>
          <p:nvPr/>
        </p:nvSpPr>
        <p:spPr>
          <a:xfrm>
            <a:off x="0" y="2529000"/>
            <a:ext cx="5751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администраторы, млн. рублей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2DBA7C-9D1D-45DE-A6F7-0A2F79FE0146}"/>
              </a:ext>
            </a:extLst>
          </p:cNvPr>
          <p:cNvSpPr txBox="1"/>
          <p:nvPr/>
        </p:nvSpPr>
        <p:spPr>
          <a:xfrm>
            <a:off x="5719313" y="2529000"/>
            <a:ext cx="342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администраторы, млн. рублей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4BB929-F821-4F32-96C0-8DBF75087656}"/>
              </a:ext>
            </a:extLst>
          </p:cNvPr>
          <p:cNvSpPr txBox="1"/>
          <p:nvPr/>
        </p:nvSpPr>
        <p:spPr>
          <a:xfrm>
            <a:off x="8813953" y="0"/>
            <a:ext cx="31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4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494226720"/>
              </p:ext>
            </p:extLst>
          </p:nvPr>
        </p:nvGraphicFramePr>
        <p:xfrm>
          <a:off x="27203" y="2747346"/>
          <a:ext cx="5671729" cy="414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131090335"/>
              </p:ext>
            </p:extLst>
          </p:nvPr>
        </p:nvGraphicFramePr>
        <p:xfrm>
          <a:off x="5652000" y="2889000"/>
          <a:ext cx="34920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435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0B65F6B-70A5-4ABA-912F-BD1BCDB5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79435"/>
            <a:ext cx="7740000" cy="543729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доходов, млн. рублей</a:t>
            </a:r>
            <a:endParaRPr lang="ru-RU" sz="2100" dirty="0">
              <a:solidFill>
                <a:srgbClr val="000000"/>
              </a:solidFill>
            </a:endParaRPr>
          </a:p>
        </p:txBody>
      </p:sp>
      <p:sp>
        <p:nvSpPr>
          <p:cNvPr id="39" name="Нижний колонтитул 3">
            <a:extLst>
              <a:ext uri="{FF2B5EF4-FFF2-40B4-BE49-F238E27FC236}">
                <a16:creationId xmlns:a16="http://schemas.microsoft.com/office/drawing/2014/main" id="{DE3F99C6-7077-4F54-AF81-AE727FD1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2000" y="6478565"/>
            <a:ext cx="2929136" cy="3704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5EC935-D1B8-4ED3-85F8-14D280331C9C}"/>
              </a:ext>
            </a:extLst>
          </p:cNvPr>
          <p:cNvSpPr txBox="1"/>
          <p:nvPr/>
        </p:nvSpPr>
        <p:spPr>
          <a:xfrm>
            <a:off x="8813953" y="0"/>
            <a:ext cx="33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5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323E752-DC5D-4746-A6C2-EE8E24E1E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060569"/>
              </p:ext>
            </p:extLst>
          </p:nvPr>
        </p:nvGraphicFramePr>
        <p:xfrm>
          <a:off x="-31517" y="687808"/>
          <a:ext cx="9036000" cy="63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830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2091C5F-7D45-499C-A044-DC4C18D43E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515990"/>
              </p:ext>
            </p:extLst>
          </p:nvPr>
        </p:nvGraphicFramePr>
        <p:xfrm>
          <a:off x="107504" y="909000"/>
          <a:ext cx="8957970" cy="592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C1A0B-2E77-4E68-9BBC-FEFCDF34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14830"/>
            <a:ext cx="7105600" cy="684336"/>
          </a:xfrm>
        </p:spPr>
        <p:txBody>
          <a:bodyPr/>
          <a:lstStyle/>
          <a:p>
            <a:pPr algn="ctr"/>
            <a:r>
              <a:rPr lang="ru-RU" sz="22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НДФЛ, дотации и субсидии, млн. рублей</a:t>
            </a:r>
            <a:endParaRPr lang="ru-RU" sz="2200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8F07F251-75F1-449D-9F7F-63DA0826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064" y="6504017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59AF0EC-1F2E-413E-B94F-750F9DF36552}"/>
              </a:ext>
            </a:extLst>
          </p:cNvPr>
          <p:cNvSpPr txBox="1"/>
          <p:nvPr/>
        </p:nvSpPr>
        <p:spPr>
          <a:xfrm>
            <a:off x="5472000" y="1269000"/>
            <a:ext cx="1440000" cy="371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8FAE2-6B59-44A1-9104-414F520AFDCE}"/>
              </a:ext>
            </a:extLst>
          </p:cNvPr>
          <p:cNvSpPr txBox="1"/>
          <p:nvPr/>
        </p:nvSpPr>
        <p:spPr>
          <a:xfrm>
            <a:off x="8813953" y="0"/>
            <a:ext cx="33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096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FC78B420-DF87-4D8D-AA84-64D343B0B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532816"/>
              </p:ext>
            </p:extLst>
          </p:nvPr>
        </p:nvGraphicFramePr>
        <p:xfrm>
          <a:off x="4450894" y="1053100"/>
          <a:ext cx="4693105" cy="5400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10F2D9A-EA4F-46BD-B65F-59D3B86ECC3E}"/>
              </a:ext>
            </a:extLst>
          </p:cNvPr>
          <p:cNvSpPr/>
          <p:nvPr/>
        </p:nvSpPr>
        <p:spPr>
          <a:xfrm>
            <a:off x="972001" y="384664"/>
            <a:ext cx="7266672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1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основным налоговым доходам, млн. рублей</a:t>
            </a:r>
          </a:p>
        </p:txBody>
      </p:sp>
      <p:sp>
        <p:nvSpPr>
          <p:cNvPr id="14" name="Нижний колонтитул 3">
            <a:extLst>
              <a:ext uri="{FF2B5EF4-FFF2-40B4-BE49-F238E27FC236}">
                <a16:creationId xmlns:a16="http://schemas.microsoft.com/office/drawing/2014/main" id="{50805AB6-32BD-460F-870A-29D6CF68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403" y="6453336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E69D74-4AE1-4F42-999E-302C2458976C}"/>
              </a:ext>
            </a:extLst>
          </p:cNvPr>
          <p:cNvSpPr txBox="1"/>
          <p:nvPr/>
        </p:nvSpPr>
        <p:spPr>
          <a:xfrm>
            <a:off x="8861248" y="0"/>
            <a:ext cx="28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7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3CAC15C-96AD-47F5-BD0B-639047E88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904784"/>
              </p:ext>
            </p:extLst>
          </p:nvPr>
        </p:nvGraphicFramePr>
        <p:xfrm>
          <a:off x="0" y="1062482"/>
          <a:ext cx="4693104" cy="539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Стрелка: изогнутая вниз 18">
            <a:extLst>
              <a:ext uri="{FF2B5EF4-FFF2-40B4-BE49-F238E27FC236}">
                <a16:creationId xmlns:a16="http://schemas.microsoft.com/office/drawing/2014/main" id="{BAC7A9BE-6273-4A78-A168-01A73E384090}"/>
              </a:ext>
            </a:extLst>
          </p:cNvPr>
          <p:cNvSpPr/>
          <p:nvPr/>
        </p:nvSpPr>
        <p:spPr>
          <a:xfrm>
            <a:off x="1138871" y="1481890"/>
            <a:ext cx="2349276" cy="446625"/>
          </a:xfrm>
          <a:prstGeom prst="curvedDownArrow">
            <a:avLst>
              <a:gd name="adj1" fmla="val 16137"/>
              <a:gd name="adj2" fmla="val 40038"/>
              <a:gd name="adj3" fmla="val 364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7585832C-C0EE-4F1A-B6E7-17E9D7A0779B}"/>
              </a:ext>
            </a:extLst>
          </p:cNvPr>
          <p:cNvSpPr txBox="1"/>
          <p:nvPr/>
        </p:nvSpPr>
        <p:spPr>
          <a:xfrm>
            <a:off x="1788660" y="1535652"/>
            <a:ext cx="1115784" cy="59579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+35,4</a:t>
            </a:r>
          </a:p>
        </p:txBody>
      </p:sp>
      <p:sp>
        <p:nvSpPr>
          <p:cNvPr id="28" name="Стрелка: изогнутая вниз 27">
            <a:extLst>
              <a:ext uri="{FF2B5EF4-FFF2-40B4-BE49-F238E27FC236}">
                <a16:creationId xmlns:a16="http://schemas.microsoft.com/office/drawing/2014/main" id="{E2434C6B-DDAE-4767-9F8E-FDB3FC2AD955}"/>
              </a:ext>
            </a:extLst>
          </p:cNvPr>
          <p:cNvSpPr/>
          <p:nvPr/>
        </p:nvSpPr>
        <p:spPr>
          <a:xfrm rot="243135">
            <a:off x="5605806" y="2247545"/>
            <a:ext cx="2383281" cy="595794"/>
          </a:xfrm>
          <a:prstGeom prst="curvedDownArrow">
            <a:avLst>
              <a:gd name="adj1" fmla="val 15655"/>
              <a:gd name="adj2" fmla="val 36602"/>
              <a:gd name="adj3" fmla="val 3305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968EDDDA-F4DF-41FA-81C4-169B0F688E06}"/>
              </a:ext>
            </a:extLst>
          </p:cNvPr>
          <p:cNvSpPr txBox="1"/>
          <p:nvPr/>
        </p:nvSpPr>
        <p:spPr>
          <a:xfrm>
            <a:off x="6360659" y="2312631"/>
            <a:ext cx="1115784" cy="59579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D3D127-0E27-45C2-8284-51540D67A790}"/>
              </a:ext>
            </a:extLst>
          </p:cNvPr>
          <p:cNvSpPr txBox="1"/>
          <p:nvPr/>
        </p:nvSpPr>
        <p:spPr>
          <a:xfrm>
            <a:off x="2534473" y="6053225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C4FCF0-86B8-4F49-8552-D9B1AAB473AC}"/>
              </a:ext>
            </a:extLst>
          </p:cNvPr>
          <p:cNvSpPr txBox="1"/>
          <p:nvPr/>
        </p:nvSpPr>
        <p:spPr>
          <a:xfrm>
            <a:off x="6961719" y="6053225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0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94360CC-6514-4410-A93F-446282AFC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688500"/>
              </p:ext>
            </p:extLst>
          </p:nvPr>
        </p:nvGraphicFramePr>
        <p:xfrm>
          <a:off x="-13092" y="931663"/>
          <a:ext cx="4945092" cy="547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2E75ECD-17BD-46F4-9645-CE0BBC97B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214137"/>
              </p:ext>
            </p:extLst>
          </p:nvPr>
        </p:nvGraphicFramePr>
        <p:xfrm>
          <a:off x="4450896" y="980727"/>
          <a:ext cx="4693104" cy="547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E2D48D3-B727-4A4C-AD46-646B328F1D27}"/>
              </a:ext>
            </a:extLst>
          </p:cNvPr>
          <p:cNvSpPr/>
          <p:nvPr/>
        </p:nvSpPr>
        <p:spPr>
          <a:xfrm>
            <a:off x="910424" y="391858"/>
            <a:ext cx="7345586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1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основным налоговым доходам, млн. рублей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04AAE7-1978-4CF5-8EC7-B87BBCB78000}"/>
              </a:ext>
            </a:extLst>
          </p:cNvPr>
          <p:cNvSpPr txBox="1"/>
          <p:nvPr/>
        </p:nvSpPr>
        <p:spPr>
          <a:xfrm>
            <a:off x="723718" y="6004162"/>
            <a:ext cx="1554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63CD6F-01B6-42F9-8A39-2B99394AD10F}"/>
              </a:ext>
            </a:extLst>
          </p:cNvPr>
          <p:cNvSpPr txBox="1"/>
          <p:nvPr/>
        </p:nvSpPr>
        <p:spPr>
          <a:xfrm>
            <a:off x="2573580" y="5999788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: изогнутая вниз 17">
            <a:extLst>
              <a:ext uri="{FF2B5EF4-FFF2-40B4-BE49-F238E27FC236}">
                <a16:creationId xmlns:a16="http://schemas.microsoft.com/office/drawing/2014/main" id="{57102F02-6B2B-42A2-B8B7-A075DB8CECA8}"/>
              </a:ext>
            </a:extLst>
          </p:cNvPr>
          <p:cNvSpPr/>
          <p:nvPr/>
        </p:nvSpPr>
        <p:spPr>
          <a:xfrm rot="21313704">
            <a:off x="1260995" y="1404705"/>
            <a:ext cx="2396917" cy="523855"/>
          </a:xfrm>
          <a:prstGeom prst="curvedDownArrow">
            <a:avLst>
              <a:gd name="adj1" fmla="val 9776"/>
              <a:gd name="adj2" fmla="val 24837"/>
              <a:gd name="adj3" fmla="val 2273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AA3A0128-9D83-4EFD-9385-C5A0D81C7522}"/>
              </a:ext>
            </a:extLst>
          </p:cNvPr>
          <p:cNvSpPr txBox="1"/>
          <p:nvPr/>
        </p:nvSpPr>
        <p:spPr>
          <a:xfrm>
            <a:off x="2033580" y="1420653"/>
            <a:ext cx="1080000" cy="6066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296724-CDBC-4078-8180-16709E705563}"/>
              </a:ext>
            </a:extLst>
          </p:cNvPr>
          <p:cNvSpPr txBox="1"/>
          <p:nvPr/>
        </p:nvSpPr>
        <p:spPr>
          <a:xfrm>
            <a:off x="7012187" y="6053226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C772B4-1AC6-42F4-BFF2-155CFFE710A6}"/>
              </a:ext>
            </a:extLst>
          </p:cNvPr>
          <p:cNvSpPr txBox="1"/>
          <p:nvPr/>
        </p:nvSpPr>
        <p:spPr>
          <a:xfrm>
            <a:off x="5127163" y="6053226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: изогнутая вниз 23">
            <a:extLst>
              <a:ext uri="{FF2B5EF4-FFF2-40B4-BE49-F238E27FC236}">
                <a16:creationId xmlns:a16="http://schemas.microsoft.com/office/drawing/2014/main" id="{A8E8EC4E-0295-41F1-B480-C36DC991B0A2}"/>
              </a:ext>
            </a:extLst>
          </p:cNvPr>
          <p:cNvSpPr/>
          <p:nvPr/>
        </p:nvSpPr>
        <p:spPr>
          <a:xfrm rot="1851424">
            <a:off x="5629611" y="2317670"/>
            <a:ext cx="2756161" cy="628959"/>
          </a:xfrm>
          <a:prstGeom prst="curvedDownArrow">
            <a:avLst>
              <a:gd name="adj1" fmla="val 33775"/>
              <a:gd name="adj2" fmla="val 71755"/>
              <a:gd name="adj3" fmla="val 464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E28A91D1-C145-4814-85D7-4E3F7B65F1E4}"/>
              </a:ext>
            </a:extLst>
          </p:cNvPr>
          <p:cNvSpPr txBox="1"/>
          <p:nvPr/>
        </p:nvSpPr>
        <p:spPr>
          <a:xfrm>
            <a:off x="6713472" y="1666632"/>
            <a:ext cx="864096" cy="3762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-6,1</a:t>
            </a:r>
          </a:p>
        </p:txBody>
      </p:sp>
      <p:sp>
        <p:nvSpPr>
          <p:cNvPr id="26" name="Нижний колонтитул 3">
            <a:extLst>
              <a:ext uri="{FF2B5EF4-FFF2-40B4-BE49-F238E27FC236}">
                <a16:creationId xmlns:a16="http://schemas.microsoft.com/office/drawing/2014/main" id="{704ADDDE-B3B7-4D2E-BC77-8D086419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403" y="6453336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BC9466-4500-42D8-AFB3-F0DA39E68A3D}"/>
              </a:ext>
            </a:extLst>
          </p:cNvPr>
          <p:cNvSpPr txBox="1"/>
          <p:nvPr/>
        </p:nvSpPr>
        <p:spPr>
          <a:xfrm>
            <a:off x="8813953" y="0"/>
            <a:ext cx="33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3515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94360CC-6514-4410-A93F-446282AFC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06196"/>
              </p:ext>
            </p:extLst>
          </p:nvPr>
        </p:nvGraphicFramePr>
        <p:xfrm>
          <a:off x="0" y="980727"/>
          <a:ext cx="469310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2E75ECD-17BD-46F4-9645-CE0BBC97B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657143"/>
              </p:ext>
            </p:extLst>
          </p:nvPr>
        </p:nvGraphicFramePr>
        <p:xfrm>
          <a:off x="4450894" y="980728"/>
          <a:ext cx="4693105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9A8D25C-C5CA-467B-B6AF-946E6F0DBDA3}"/>
              </a:ext>
            </a:extLst>
          </p:cNvPr>
          <p:cNvSpPr/>
          <p:nvPr/>
        </p:nvSpPr>
        <p:spPr>
          <a:xfrm>
            <a:off x="884955" y="404664"/>
            <a:ext cx="7380000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1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основным налоговым доходам, млн. рублей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A07F9D-5F53-4E1A-82DB-3C7CCA611E21}"/>
              </a:ext>
            </a:extLst>
          </p:cNvPr>
          <p:cNvSpPr txBox="1"/>
          <p:nvPr/>
        </p:nvSpPr>
        <p:spPr>
          <a:xfrm>
            <a:off x="788533" y="6008329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72E7F4-45AB-4A3F-B07C-CBE72C2398E5}"/>
              </a:ext>
            </a:extLst>
          </p:cNvPr>
          <p:cNvSpPr txBox="1"/>
          <p:nvPr/>
        </p:nvSpPr>
        <p:spPr>
          <a:xfrm>
            <a:off x="7038056" y="6003033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9493A9-C10E-44FA-A45D-19E4E97CAB12}"/>
              </a:ext>
            </a:extLst>
          </p:cNvPr>
          <p:cNvSpPr txBox="1"/>
          <p:nvPr/>
        </p:nvSpPr>
        <p:spPr>
          <a:xfrm>
            <a:off x="2610864" y="6008329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AE5DEA-0334-48CA-A668-229A22E00AE2}"/>
              </a:ext>
            </a:extLst>
          </p:cNvPr>
          <p:cNvSpPr txBox="1"/>
          <p:nvPr/>
        </p:nvSpPr>
        <p:spPr>
          <a:xfrm>
            <a:off x="5198026" y="6003033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: изогнутая вниз 21">
            <a:extLst>
              <a:ext uri="{FF2B5EF4-FFF2-40B4-BE49-F238E27FC236}">
                <a16:creationId xmlns:a16="http://schemas.microsoft.com/office/drawing/2014/main" id="{EB8B86B9-A4F0-47E3-95DD-6B70107E8649}"/>
              </a:ext>
            </a:extLst>
          </p:cNvPr>
          <p:cNvSpPr/>
          <p:nvPr/>
        </p:nvSpPr>
        <p:spPr>
          <a:xfrm rot="21409074">
            <a:off x="1332000" y="1525237"/>
            <a:ext cx="2147925" cy="365576"/>
          </a:xfrm>
          <a:prstGeom prst="curvedDownArrow">
            <a:avLst>
              <a:gd name="adj1" fmla="val 18674"/>
              <a:gd name="adj2" fmla="val 43378"/>
              <a:gd name="adj3" fmla="val 3783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BF67397F-1B57-48B2-B579-8CC178666489}"/>
              </a:ext>
            </a:extLst>
          </p:cNvPr>
          <p:cNvSpPr txBox="1"/>
          <p:nvPr/>
        </p:nvSpPr>
        <p:spPr>
          <a:xfrm>
            <a:off x="1872000" y="1449000"/>
            <a:ext cx="1169712" cy="4418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+5,5 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152C71C0-A8A8-4701-97AB-AEFAA1543989}"/>
              </a:ext>
            </a:extLst>
          </p:cNvPr>
          <p:cNvSpPr txBox="1"/>
          <p:nvPr/>
        </p:nvSpPr>
        <p:spPr>
          <a:xfrm>
            <a:off x="6312923" y="2997051"/>
            <a:ext cx="864096" cy="59579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-0,3</a:t>
            </a:r>
          </a:p>
        </p:txBody>
      </p:sp>
      <p:sp>
        <p:nvSpPr>
          <p:cNvPr id="25" name="Стрелка: изогнутая вниз 24">
            <a:extLst>
              <a:ext uri="{FF2B5EF4-FFF2-40B4-BE49-F238E27FC236}">
                <a16:creationId xmlns:a16="http://schemas.microsoft.com/office/drawing/2014/main" id="{F7DC9925-2649-4232-A08C-8268B5F99CB4}"/>
              </a:ext>
            </a:extLst>
          </p:cNvPr>
          <p:cNvSpPr/>
          <p:nvPr/>
        </p:nvSpPr>
        <p:spPr>
          <a:xfrm rot="273200">
            <a:off x="5670904" y="3003295"/>
            <a:ext cx="2049591" cy="467478"/>
          </a:xfrm>
          <a:prstGeom prst="curvedDownArrow">
            <a:avLst>
              <a:gd name="adj1" fmla="val 9089"/>
              <a:gd name="adj2" fmla="val 23570"/>
              <a:gd name="adj3" fmla="val 2601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Нижний колонтитул 3">
            <a:extLst>
              <a:ext uri="{FF2B5EF4-FFF2-40B4-BE49-F238E27FC236}">
                <a16:creationId xmlns:a16="http://schemas.microsoft.com/office/drawing/2014/main" id="{5C2ADA94-0FAC-497A-B8CB-66C14C8E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403" y="6453336"/>
            <a:ext cx="2929136" cy="329035"/>
          </a:xfrm>
        </p:spPr>
        <p:txBody>
          <a:bodyPr/>
          <a:lstStyle/>
          <a:p>
            <a:pPr fontAlgn="t"/>
            <a:r>
              <a:rPr lang="en-US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kushva.midural.ru</a:t>
            </a:r>
          </a:p>
          <a:p>
            <a:br>
              <a:rPr lang="en-US" dirty="0"/>
            </a:br>
            <a:endParaRPr lang="en-US" alt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8AD401-A552-4EEF-9D07-147DF874F515}"/>
              </a:ext>
            </a:extLst>
          </p:cNvPr>
          <p:cNvSpPr txBox="1"/>
          <p:nvPr/>
        </p:nvSpPr>
        <p:spPr>
          <a:xfrm>
            <a:off x="8813953" y="0"/>
            <a:ext cx="33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47468459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Другая 1">
      <a:dk1>
        <a:srgbClr val="003366"/>
      </a:dk1>
      <a:lt1>
        <a:srgbClr val="FFFFFF"/>
      </a:lt1>
      <a:dk2>
        <a:srgbClr val="B9CEE6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13901</TotalTime>
  <Words>2383</Words>
  <Application>Microsoft Office PowerPoint</Application>
  <PresentationFormat>Экран (4:3)</PresentationFormat>
  <Paragraphs>563</Paragraphs>
  <Slides>31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Verdana</vt:lpstr>
      <vt:lpstr>Wingdings</vt:lpstr>
      <vt:lpstr>sample</vt:lpstr>
      <vt:lpstr>Презентация PowerPoint</vt:lpstr>
      <vt:lpstr>Основные параметры бюджета Кушвинского городского округа в 2021 году, млн. рублей </vt:lpstr>
      <vt:lpstr>Доходы бюджета Кушвинского городского округа</vt:lpstr>
      <vt:lpstr>Главные администраторы доходов бюджета</vt:lpstr>
      <vt:lpstr>Структура налоговых доходов, млн. рублей</vt:lpstr>
      <vt:lpstr>Динамика поступления НДФЛ, дотации и субсидии, млн.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Кушвинского городского округа</vt:lpstr>
      <vt:lpstr>Непрограммные направления расходов бюджета Кушвинского городского округа в 2021 году, млн. рублей</vt:lpstr>
      <vt:lpstr>Муниципальные программы в 2021 году, млн. рублей</vt:lpstr>
      <vt:lpstr>Анализ исполнения расходов за 2021 год, млн. рублей </vt:lpstr>
      <vt:lpstr>Презентация PowerPoint</vt:lpstr>
      <vt:lpstr>Презентация PowerPoint</vt:lpstr>
      <vt:lpstr>Презентация PowerPoint</vt:lpstr>
      <vt:lpstr>Бюджетные инвестиции в общей структуре расходов в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национальных проектов</vt:lpstr>
      <vt:lpstr>Презентация PowerPoint</vt:lpstr>
      <vt:lpstr>Презентация PowerPoint</vt:lpstr>
      <vt:lpstr>Презентация PowerPoint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 Ахмадуллиных</dc:creator>
  <cp:lastModifiedBy>Елена Федорова</cp:lastModifiedBy>
  <cp:revision>682</cp:revision>
  <cp:lastPrinted>2020-06-23T12:09:31Z</cp:lastPrinted>
  <dcterms:created xsi:type="dcterms:W3CDTF">2018-05-14T17:03:11Z</dcterms:created>
  <dcterms:modified xsi:type="dcterms:W3CDTF">2022-06-01T07:34:58Z</dcterms:modified>
</cp:coreProperties>
</file>